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59" r:id="rId4"/>
    <p:sldId id="279" r:id="rId5"/>
    <p:sldId id="280" r:id="rId6"/>
    <p:sldId id="281" r:id="rId7"/>
    <p:sldId id="282" r:id="rId8"/>
    <p:sldId id="283" r:id="rId9"/>
    <p:sldId id="266" r:id="rId10"/>
    <p:sldId id="267" r:id="rId11"/>
    <p:sldId id="268" r:id="rId12"/>
    <p:sldId id="269" r:id="rId13"/>
    <p:sldId id="270" r:id="rId14"/>
    <p:sldId id="271" r:id="rId15"/>
    <p:sldId id="285" r:id="rId16"/>
    <p:sldId id="286" r:id="rId17"/>
    <p:sldId id="287" r:id="rId18"/>
    <p:sldId id="288" r:id="rId19"/>
    <p:sldId id="289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7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D7452-C45A-4044-A2C7-0F790B9A3DF2}" type="datetimeFigureOut">
              <a:rPr lang="en-US" smtClean="0"/>
              <a:t>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A0D8-A49D-EB47-9F29-8E13296A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B62E22D-BBC6-9342-9238-5A4D3B0CFFCD}" type="slidenum">
              <a:rPr lang="ko-KR" altLang="en-US">
                <a:latin typeface="Calibri" charset="0"/>
                <a:ea typeface="맑은 고딕" charset="-127"/>
              </a:rPr>
              <a:pPr/>
              <a:t>3</a:t>
            </a:fld>
            <a:endParaRPr lang="en-US" altLang="ko-KR">
              <a:latin typeface="Calibri" charset="0"/>
              <a:ea typeface="맑은 고딕" charset="-127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71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4FD233F-8EA0-1944-A3C3-D7A633C0984C}" type="slidenum">
              <a:rPr lang="ko-KR" altLang="en-US">
                <a:latin typeface="Calibri" charset="0"/>
                <a:ea typeface="맑은 고딕" charset="-127"/>
              </a:rPr>
              <a:pPr/>
              <a:t>9</a:t>
            </a:fld>
            <a:endParaRPr lang="en-US" altLang="ko-KR">
              <a:latin typeface="Calibri" charset="0"/>
              <a:ea typeface="맑은 고딕" charset="-127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827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B16B1AA-C197-E549-AC35-B13B4C5F6EDF}" type="slidenum">
              <a:rPr lang="ko-KR" altLang="en-US">
                <a:latin typeface="Calibri" charset="0"/>
                <a:ea typeface="맑은 고딕" charset="-127"/>
              </a:rPr>
              <a:pPr/>
              <a:t>10</a:t>
            </a:fld>
            <a:endParaRPr lang="en-US" altLang="ko-KR">
              <a:latin typeface="Calibri" charset="0"/>
              <a:ea typeface="맑은 고딕" charset="-127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934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1CE897E-91A3-C547-8875-B20D11D101C4}" type="slidenum">
              <a:rPr lang="ko-KR" altLang="en-US">
                <a:latin typeface="Calibri" charset="0"/>
                <a:ea typeface="맑은 고딕" charset="-127"/>
              </a:rPr>
              <a:pPr/>
              <a:t>11</a:t>
            </a:fld>
            <a:endParaRPr lang="en-US" altLang="ko-KR">
              <a:latin typeface="Calibri" charset="0"/>
              <a:ea typeface="맑은 고딕" charset="-127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6585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3F5300-E091-7744-A270-8358A63D6685}" type="slidenum">
              <a:rPr lang="ko-KR" altLang="en-US">
                <a:latin typeface="Calibri" charset="0"/>
                <a:ea typeface="맑은 고딕" charset="-127"/>
              </a:rPr>
              <a:pPr/>
              <a:t>12</a:t>
            </a:fld>
            <a:endParaRPr lang="en-US" altLang="ko-KR">
              <a:latin typeface="Calibri" charset="0"/>
              <a:ea typeface="맑은 고딕" charset="-127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736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62058D-8C3F-FA41-BB8D-4AA4CF6B37CD}" type="slidenum">
              <a:rPr lang="ko-KR" altLang="en-US">
                <a:latin typeface="Calibri" charset="0"/>
                <a:ea typeface="맑은 고딕" charset="-127"/>
              </a:rPr>
              <a:pPr/>
              <a:t>13</a:t>
            </a:fld>
            <a:endParaRPr lang="en-US" altLang="ko-KR">
              <a:latin typeface="Calibri" charset="0"/>
              <a:ea typeface="맑은 고딕" charset="-127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1419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D0CECD-4906-A945-A49D-A6EF2556D349}" type="slidenum">
              <a:rPr lang="ko-KR" altLang="en-US">
                <a:latin typeface="Calibri" charset="0"/>
                <a:ea typeface="맑은 고딕" charset="-127"/>
              </a:rPr>
              <a:pPr/>
              <a:t>14</a:t>
            </a:fld>
            <a:endParaRPr lang="en-US" altLang="ko-KR">
              <a:latin typeface="Calibri" charset="0"/>
              <a:ea typeface="맑은 고딕" charset="-127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176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6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9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6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2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6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7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2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3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90E7D-A879-F845-AECD-C6C897CBEFBB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AD71-8096-7F48-8241-82C7FD265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CS246: Search-Engine Scale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Junghoo “John” Cho</a:t>
            </a:r>
            <a:br>
              <a:rPr lang="en-US" dirty="0"/>
            </a:br>
            <a:r>
              <a:rPr lang="en-US" dirty="0"/>
              <a:t>UCLA</a:t>
            </a:r>
          </a:p>
        </p:txBody>
      </p:sp>
    </p:spTree>
    <p:extLst>
      <p:ext uri="{BB962C8B-B14F-4D97-AF65-F5344CB8AC3E}">
        <p14:creationId xmlns:p14="http://schemas.microsoft.com/office/powerpoint/2010/main" val="48983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t>Junghoo "John" Cho (UCLA Computer Science)</a:t>
            </a:r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DB229F0-599E-504F-85AB-CA3850675953}" type="slidenum"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pPr/>
              <a:t>10</a:t>
            </a:fld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Data Flow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4116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ko-KR" altLang="en-US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Disk </a:t>
            </a:r>
            <a:r>
              <a:rPr lang="en-US" altLang="ko-KR" dirty="0">
                <a:ea typeface="굴림" charset="-127"/>
                <a:sym typeface="Wingdings" charset="2"/>
              </a:rPr>
              <a:t>→ RAM → Network → RAM → Disk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charset="-127"/>
                <a:sym typeface="Wingdings" charset="2"/>
              </a:rPr>
              <a:t>No hardware is error free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200" dirty="0">
                <a:ea typeface="굴림" charset="-127"/>
              </a:rPr>
              <a:t>Disk (undetected) error rate ~ 1 per 10</a:t>
            </a:r>
            <a:r>
              <a:rPr lang="en-US" altLang="ko-KR" sz="2200" baseline="30000" dirty="0">
                <a:ea typeface="굴림" charset="-127"/>
              </a:rPr>
              <a:t>13</a:t>
            </a:r>
            <a:endParaRPr lang="en-US" altLang="ko-KR" sz="2200" dirty="0">
              <a:ea typeface="굴림" charset="-127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ko-KR" sz="2200" dirty="0">
                <a:ea typeface="굴림" charset="-127"/>
              </a:rPr>
              <a:t>Network error rate ~ 1 bit per 10</a:t>
            </a:r>
            <a:r>
              <a:rPr lang="en-US" altLang="ko-KR" sz="2200" baseline="30000" dirty="0">
                <a:ea typeface="굴림" charset="-127"/>
              </a:rPr>
              <a:t>12</a:t>
            </a:r>
            <a:endParaRPr lang="en-US" altLang="ko-KR" sz="2200" dirty="0">
              <a:ea typeface="굴림" charset="-127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ko-KR" sz="2200" dirty="0">
                <a:ea typeface="굴림" charset="-127"/>
              </a:rPr>
              <a:t>Memory soft error rate ~ 1 bit error per month (1GB)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200" dirty="0">
                <a:ea typeface="굴림" charset="-127"/>
              </a:rPr>
              <a:t>Typically go unnoticed for small data</a:t>
            </a:r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86106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grpSp>
        <p:nvGrpSpPr>
          <p:cNvPr id="34822" name="Group 5"/>
          <p:cNvGrpSpPr>
            <a:grpSpLocks/>
          </p:cNvGrpSpPr>
          <p:nvPr/>
        </p:nvGrpSpPr>
        <p:grpSpPr bwMode="auto">
          <a:xfrm>
            <a:off x="4114800" y="1676400"/>
            <a:ext cx="1066800" cy="1219200"/>
            <a:chOff x="1200" y="1968"/>
            <a:chExt cx="672" cy="768"/>
          </a:xfrm>
        </p:grpSpPr>
        <p:sp>
          <p:nvSpPr>
            <p:cNvPr id="34861" name="Rectangle 6"/>
            <p:cNvSpPr>
              <a:spLocks noChangeArrowheads="1"/>
            </p:cNvSpPr>
            <p:nvPr/>
          </p:nvSpPr>
          <p:spPr bwMode="auto">
            <a:xfrm>
              <a:off x="1200" y="196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4862" name="Rectangle 7"/>
            <p:cNvSpPr>
              <a:spLocks noChangeArrowheads="1"/>
            </p:cNvSpPr>
            <p:nvPr/>
          </p:nvSpPr>
          <p:spPr bwMode="auto">
            <a:xfrm>
              <a:off x="164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63" name="Rectangle 8"/>
            <p:cNvSpPr>
              <a:spLocks noChangeArrowheads="1"/>
            </p:cNvSpPr>
            <p:nvPr/>
          </p:nvSpPr>
          <p:spPr bwMode="auto">
            <a:xfrm>
              <a:off x="152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64" name="Rectangle 9"/>
            <p:cNvSpPr>
              <a:spLocks noChangeArrowheads="1"/>
            </p:cNvSpPr>
            <p:nvPr/>
          </p:nvSpPr>
          <p:spPr bwMode="auto">
            <a:xfrm>
              <a:off x="141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65" name="Rectangle 10"/>
            <p:cNvSpPr>
              <a:spLocks noChangeArrowheads="1"/>
            </p:cNvSpPr>
            <p:nvPr/>
          </p:nvSpPr>
          <p:spPr bwMode="auto">
            <a:xfrm>
              <a:off x="129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66" name="Rectangle 11"/>
            <p:cNvSpPr>
              <a:spLocks noChangeArrowheads="1"/>
            </p:cNvSpPr>
            <p:nvPr/>
          </p:nvSpPr>
          <p:spPr bwMode="auto">
            <a:xfrm>
              <a:off x="164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67" name="Rectangle 12"/>
            <p:cNvSpPr>
              <a:spLocks noChangeArrowheads="1"/>
            </p:cNvSpPr>
            <p:nvPr/>
          </p:nvSpPr>
          <p:spPr bwMode="auto">
            <a:xfrm>
              <a:off x="152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68" name="Rectangle 13"/>
            <p:cNvSpPr>
              <a:spLocks noChangeArrowheads="1"/>
            </p:cNvSpPr>
            <p:nvPr/>
          </p:nvSpPr>
          <p:spPr bwMode="auto">
            <a:xfrm>
              <a:off x="141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69" name="Rectangle 14"/>
            <p:cNvSpPr>
              <a:spLocks noChangeArrowheads="1"/>
            </p:cNvSpPr>
            <p:nvPr/>
          </p:nvSpPr>
          <p:spPr bwMode="auto">
            <a:xfrm>
              <a:off x="129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0" name="Rectangle 15"/>
            <p:cNvSpPr>
              <a:spLocks noChangeArrowheads="1"/>
            </p:cNvSpPr>
            <p:nvPr/>
          </p:nvSpPr>
          <p:spPr bwMode="auto">
            <a:xfrm>
              <a:off x="164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1" name="Rectangle 16"/>
            <p:cNvSpPr>
              <a:spLocks noChangeArrowheads="1"/>
            </p:cNvSpPr>
            <p:nvPr/>
          </p:nvSpPr>
          <p:spPr bwMode="auto">
            <a:xfrm>
              <a:off x="152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2" name="Rectangle 17"/>
            <p:cNvSpPr>
              <a:spLocks noChangeArrowheads="1"/>
            </p:cNvSpPr>
            <p:nvPr/>
          </p:nvSpPr>
          <p:spPr bwMode="auto">
            <a:xfrm>
              <a:off x="141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3" name="Rectangle 18"/>
            <p:cNvSpPr>
              <a:spLocks noChangeArrowheads="1"/>
            </p:cNvSpPr>
            <p:nvPr/>
          </p:nvSpPr>
          <p:spPr bwMode="auto">
            <a:xfrm>
              <a:off x="129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4" name="Rectangle 19"/>
            <p:cNvSpPr>
              <a:spLocks noChangeArrowheads="1"/>
            </p:cNvSpPr>
            <p:nvPr/>
          </p:nvSpPr>
          <p:spPr bwMode="auto">
            <a:xfrm>
              <a:off x="164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5" name="Rectangle 20"/>
            <p:cNvSpPr>
              <a:spLocks noChangeArrowheads="1"/>
            </p:cNvSpPr>
            <p:nvPr/>
          </p:nvSpPr>
          <p:spPr bwMode="auto">
            <a:xfrm>
              <a:off x="152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6" name="Rectangle 21"/>
            <p:cNvSpPr>
              <a:spLocks noChangeArrowheads="1"/>
            </p:cNvSpPr>
            <p:nvPr/>
          </p:nvSpPr>
          <p:spPr bwMode="auto">
            <a:xfrm>
              <a:off x="141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7" name="Rectangle 22"/>
            <p:cNvSpPr>
              <a:spLocks noChangeArrowheads="1"/>
            </p:cNvSpPr>
            <p:nvPr/>
          </p:nvSpPr>
          <p:spPr bwMode="auto">
            <a:xfrm>
              <a:off x="129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78" name="Line 23"/>
            <p:cNvSpPr>
              <a:spLocks noChangeShapeType="1"/>
            </p:cNvSpPr>
            <p:nvPr/>
          </p:nvSpPr>
          <p:spPr bwMode="auto">
            <a:xfrm>
              <a:off x="1296" y="220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Line 24"/>
            <p:cNvSpPr>
              <a:spLocks noChangeShapeType="1"/>
            </p:cNvSpPr>
            <p:nvPr/>
          </p:nvSpPr>
          <p:spPr bwMode="auto">
            <a:xfrm>
              <a:off x="1296" y="230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Line 25"/>
            <p:cNvSpPr>
              <a:spLocks noChangeShapeType="1"/>
            </p:cNvSpPr>
            <p:nvPr/>
          </p:nvSpPr>
          <p:spPr bwMode="auto">
            <a:xfrm>
              <a:off x="1296" y="2398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Line 26"/>
            <p:cNvSpPr>
              <a:spLocks noChangeShapeType="1"/>
            </p:cNvSpPr>
            <p:nvPr/>
          </p:nvSpPr>
          <p:spPr bwMode="auto">
            <a:xfrm>
              <a:off x="1296" y="249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2" name="Line 27"/>
            <p:cNvSpPr>
              <a:spLocks noChangeShapeType="1"/>
            </p:cNvSpPr>
            <p:nvPr/>
          </p:nvSpPr>
          <p:spPr bwMode="auto">
            <a:xfrm>
              <a:off x="129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3" name="Line 28"/>
            <p:cNvSpPr>
              <a:spLocks noChangeShapeType="1"/>
            </p:cNvSpPr>
            <p:nvPr/>
          </p:nvSpPr>
          <p:spPr bwMode="auto">
            <a:xfrm>
              <a:off x="141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Line 29"/>
            <p:cNvSpPr>
              <a:spLocks noChangeShapeType="1"/>
            </p:cNvSpPr>
            <p:nvPr/>
          </p:nvSpPr>
          <p:spPr bwMode="auto">
            <a:xfrm>
              <a:off x="1526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Line 30"/>
            <p:cNvSpPr>
              <a:spLocks noChangeShapeType="1"/>
            </p:cNvSpPr>
            <p:nvPr/>
          </p:nvSpPr>
          <p:spPr bwMode="auto">
            <a:xfrm>
              <a:off x="164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Line 31"/>
            <p:cNvSpPr>
              <a:spLocks noChangeShapeType="1"/>
            </p:cNvSpPr>
            <p:nvPr/>
          </p:nvSpPr>
          <p:spPr bwMode="auto">
            <a:xfrm>
              <a:off x="175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Line 32"/>
            <p:cNvSpPr>
              <a:spLocks noChangeShapeType="1"/>
            </p:cNvSpPr>
            <p:nvPr/>
          </p:nvSpPr>
          <p:spPr bwMode="auto">
            <a:xfrm>
              <a:off x="1641" y="258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Line 33"/>
            <p:cNvSpPr>
              <a:spLocks noChangeShapeType="1"/>
            </p:cNvSpPr>
            <p:nvPr/>
          </p:nvSpPr>
          <p:spPr bwMode="auto">
            <a:xfrm>
              <a:off x="1296" y="258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23" name="Group 34"/>
          <p:cNvGrpSpPr>
            <a:grpSpLocks/>
          </p:cNvGrpSpPr>
          <p:nvPr/>
        </p:nvGrpSpPr>
        <p:grpSpPr bwMode="auto">
          <a:xfrm>
            <a:off x="6629400" y="1676400"/>
            <a:ext cx="1066800" cy="1219200"/>
            <a:chOff x="1200" y="1968"/>
            <a:chExt cx="672" cy="768"/>
          </a:xfrm>
        </p:grpSpPr>
        <p:sp>
          <p:nvSpPr>
            <p:cNvPr id="34833" name="Rectangle 35"/>
            <p:cNvSpPr>
              <a:spLocks noChangeArrowheads="1"/>
            </p:cNvSpPr>
            <p:nvPr/>
          </p:nvSpPr>
          <p:spPr bwMode="auto">
            <a:xfrm>
              <a:off x="1200" y="196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4834" name="Rectangle 36"/>
            <p:cNvSpPr>
              <a:spLocks noChangeArrowheads="1"/>
            </p:cNvSpPr>
            <p:nvPr/>
          </p:nvSpPr>
          <p:spPr bwMode="auto">
            <a:xfrm>
              <a:off x="164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35" name="Rectangle 37"/>
            <p:cNvSpPr>
              <a:spLocks noChangeArrowheads="1"/>
            </p:cNvSpPr>
            <p:nvPr/>
          </p:nvSpPr>
          <p:spPr bwMode="auto">
            <a:xfrm>
              <a:off x="152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36" name="Rectangle 38"/>
            <p:cNvSpPr>
              <a:spLocks noChangeArrowheads="1"/>
            </p:cNvSpPr>
            <p:nvPr/>
          </p:nvSpPr>
          <p:spPr bwMode="auto">
            <a:xfrm>
              <a:off x="141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37" name="Rectangle 39"/>
            <p:cNvSpPr>
              <a:spLocks noChangeArrowheads="1"/>
            </p:cNvSpPr>
            <p:nvPr/>
          </p:nvSpPr>
          <p:spPr bwMode="auto">
            <a:xfrm>
              <a:off x="129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38" name="Rectangle 40"/>
            <p:cNvSpPr>
              <a:spLocks noChangeArrowheads="1"/>
            </p:cNvSpPr>
            <p:nvPr/>
          </p:nvSpPr>
          <p:spPr bwMode="auto">
            <a:xfrm>
              <a:off x="164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39" name="Rectangle 41"/>
            <p:cNvSpPr>
              <a:spLocks noChangeArrowheads="1"/>
            </p:cNvSpPr>
            <p:nvPr/>
          </p:nvSpPr>
          <p:spPr bwMode="auto">
            <a:xfrm>
              <a:off x="152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0" name="Rectangle 42"/>
            <p:cNvSpPr>
              <a:spLocks noChangeArrowheads="1"/>
            </p:cNvSpPr>
            <p:nvPr/>
          </p:nvSpPr>
          <p:spPr bwMode="auto">
            <a:xfrm>
              <a:off x="141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1" name="Rectangle 43"/>
            <p:cNvSpPr>
              <a:spLocks noChangeArrowheads="1"/>
            </p:cNvSpPr>
            <p:nvPr/>
          </p:nvSpPr>
          <p:spPr bwMode="auto">
            <a:xfrm>
              <a:off x="129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2" name="Rectangle 44"/>
            <p:cNvSpPr>
              <a:spLocks noChangeArrowheads="1"/>
            </p:cNvSpPr>
            <p:nvPr/>
          </p:nvSpPr>
          <p:spPr bwMode="auto">
            <a:xfrm>
              <a:off x="164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3" name="Rectangle 45"/>
            <p:cNvSpPr>
              <a:spLocks noChangeArrowheads="1"/>
            </p:cNvSpPr>
            <p:nvPr/>
          </p:nvSpPr>
          <p:spPr bwMode="auto">
            <a:xfrm>
              <a:off x="152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4" name="Rectangle 46"/>
            <p:cNvSpPr>
              <a:spLocks noChangeArrowheads="1"/>
            </p:cNvSpPr>
            <p:nvPr/>
          </p:nvSpPr>
          <p:spPr bwMode="auto">
            <a:xfrm>
              <a:off x="141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5" name="Rectangle 47"/>
            <p:cNvSpPr>
              <a:spLocks noChangeArrowheads="1"/>
            </p:cNvSpPr>
            <p:nvPr/>
          </p:nvSpPr>
          <p:spPr bwMode="auto">
            <a:xfrm>
              <a:off x="129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6" name="Rectangle 48"/>
            <p:cNvSpPr>
              <a:spLocks noChangeArrowheads="1"/>
            </p:cNvSpPr>
            <p:nvPr/>
          </p:nvSpPr>
          <p:spPr bwMode="auto">
            <a:xfrm>
              <a:off x="164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7" name="Rectangle 49"/>
            <p:cNvSpPr>
              <a:spLocks noChangeArrowheads="1"/>
            </p:cNvSpPr>
            <p:nvPr/>
          </p:nvSpPr>
          <p:spPr bwMode="auto">
            <a:xfrm>
              <a:off x="152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8" name="Rectangle 50"/>
            <p:cNvSpPr>
              <a:spLocks noChangeArrowheads="1"/>
            </p:cNvSpPr>
            <p:nvPr/>
          </p:nvSpPr>
          <p:spPr bwMode="auto">
            <a:xfrm>
              <a:off x="141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49" name="Rectangle 51"/>
            <p:cNvSpPr>
              <a:spLocks noChangeArrowheads="1"/>
            </p:cNvSpPr>
            <p:nvPr/>
          </p:nvSpPr>
          <p:spPr bwMode="auto">
            <a:xfrm>
              <a:off x="129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4850" name="Line 52"/>
            <p:cNvSpPr>
              <a:spLocks noChangeShapeType="1"/>
            </p:cNvSpPr>
            <p:nvPr/>
          </p:nvSpPr>
          <p:spPr bwMode="auto">
            <a:xfrm>
              <a:off x="1296" y="220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Line 53"/>
            <p:cNvSpPr>
              <a:spLocks noChangeShapeType="1"/>
            </p:cNvSpPr>
            <p:nvPr/>
          </p:nvSpPr>
          <p:spPr bwMode="auto">
            <a:xfrm>
              <a:off x="1296" y="230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Line 54"/>
            <p:cNvSpPr>
              <a:spLocks noChangeShapeType="1"/>
            </p:cNvSpPr>
            <p:nvPr/>
          </p:nvSpPr>
          <p:spPr bwMode="auto">
            <a:xfrm>
              <a:off x="1296" y="2398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3" name="Line 55"/>
            <p:cNvSpPr>
              <a:spLocks noChangeShapeType="1"/>
            </p:cNvSpPr>
            <p:nvPr/>
          </p:nvSpPr>
          <p:spPr bwMode="auto">
            <a:xfrm>
              <a:off x="1296" y="249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Line 56"/>
            <p:cNvSpPr>
              <a:spLocks noChangeShapeType="1"/>
            </p:cNvSpPr>
            <p:nvPr/>
          </p:nvSpPr>
          <p:spPr bwMode="auto">
            <a:xfrm>
              <a:off x="129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Line 57"/>
            <p:cNvSpPr>
              <a:spLocks noChangeShapeType="1"/>
            </p:cNvSpPr>
            <p:nvPr/>
          </p:nvSpPr>
          <p:spPr bwMode="auto">
            <a:xfrm>
              <a:off x="141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6" name="Line 58"/>
            <p:cNvSpPr>
              <a:spLocks noChangeShapeType="1"/>
            </p:cNvSpPr>
            <p:nvPr/>
          </p:nvSpPr>
          <p:spPr bwMode="auto">
            <a:xfrm>
              <a:off x="1526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Line 59"/>
            <p:cNvSpPr>
              <a:spLocks noChangeShapeType="1"/>
            </p:cNvSpPr>
            <p:nvPr/>
          </p:nvSpPr>
          <p:spPr bwMode="auto">
            <a:xfrm>
              <a:off x="164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Line 60"/>
            <p:cNvSpPr>
              <a:spLocks noChangeShapeType="1"/>
            </p:cNvSpPr>
            <p:nvPr/>
          </p:nvSpPr>
          <p:spPr bwMode="auto">
            <a:xfrm>
              <a:off x="175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Line 61"/>
            <p:cNvSpPr>
              <a:spLocks noChangeShapeType="1"/>
            </p:cNvSpPr>
            <p:nvPr/>
          </p:nvSpPr>
          <p:spPr bwMode="auto">
            <a:xfrm>
              <a:off x="1641" y="258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Line 62"/>
            <p:cNvSpPr>
              <a:spLocks noChangeShapeType="1"/>
            </p:cNvSpPr>
            <p:nvPr/>
          </p:nvSpPr>
          <p:spPr bwMode="auto">
            <a:xfrm>
              <a:off x="1296" y="258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4" name="AutoShape 63"/>
          <p:cNvSpPr>
            <a:spLocks noChangeArrowheads="1"/>
          </p:cNvSpPr>
          <p:nvPr/>
        </p:nvSpPr>
        <p:spPr bwMode="auto">
          <a:xfrm>
            <a:off x="28194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34825" name="Line 64"/>
          <p:cNvSpPr>
            <a:spLocks noChangeShapeType="1"/>
          </p:cNvSpPr>
          <p:nvPr/>
        </p:nvSpPr>
        <p:spPr bwMode="auto">
          <a:xfrm>
            <a:off x="3200400" y="2362200"/>
            <a:ext cx="106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65"/>
          <p:cNvSpPr>
            <a:spLocks noChangeShapeType="1"/>
          </p:cNvSpPr>
          <p:nvPr/>
        </p:nvSpPr>
        <p:spPr bwMode="auto">
          <a:xfrm>
            <a:off x="5029200" y="2362200"/>
            <a:ext cx="1752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66"/>
          <p:cNvSpPr>
            <a:spLocks noChangeShapeType="1"/>
          </p:cNvSpPr>
          <p:nvPr/>
        </p:nvSpPr>
        <p:spPr bwMode="auto">
          <a:xfrm>
            <a:off x="7543800" y="236220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67"/>
          <p:cNvSpPr txBox="1">
            <a:spLocks noChangeArrowheads="1"/>
          </p:cNvSpPr>
          <p:nvPr/>
        </p:nvSpPr>
        <p:spPr bwMode="auto">
          <a:xfrm>
            <a:off x="2803525" y="30845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  <p:sp>
        <p:nvSpPr>
          <p:cNvPr id="34829" name="Text Box 68"/>
          <p:cNvSpPr txBox="1">
            <a:spLocks noChangeArrowheads="1"/>
          </p:cNvSpPr>
          <p:nvPr/>
        </p:nvSpPr>
        <p:spPr bwMode="auto">
          <a:xfrm>
            <a:off x="4343400" y="31242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34830" name="Text Box 69"/>
          <p:cNvSpPr txBox="1">
            <a:spLocks noChangeArrowheads="1"/>
          </p:cNvSpPr>
          <p:nvPr/>
        </p:nvSpPr>
        <p:spPr bwMode="auto">
          <a:xfrm>
            <a:off x="5486401" y="2438400"/>
            <a:ext cx="10424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Network</a:t>
            </a:r>
          </a:p>
        </p:txBody>
      </p:sp>
      <p:sp>
        <p:nvSpPr>
          <p:cNvPr id="34831" name="Text Box 70"/>
          <p:cNvSpPr txBox="1">
            <a:spLocks noChangeArrowheads="1"/>
          </p:cNvSpPr>
          <p:nvPr/>
        </p:nvSpPr>
        <p:spPr bwMode="auto">
          <a:xfrm>
            <a:off x="6705600" y="30480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34832" name="Text Box 71"/>
          <p:cNvSpPr txBox="1">
            <a:spLocks noChangeArrowheads="1"/>
          </p:cNvSpPr>
          <p:nvPr/>
        </p:nvSpPr>
        <p:spPr bwMode="auto">
          <a:xfrm>
            <a:off x="8610600" y="3048001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125041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t>Junghoo "John" Cho (UCLA Computer Science)</a:t>
            </a:r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8DEF4CF-9E25-9141-A656-2935DE388B04}" type="slidenum"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pPr/>
              <a:t>11</a:t>
            </a:fld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Data Flow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411663"/>
          </a:xfrm>
        </p:spPr>
        <p:txBody>
          <a:bodyPr/>
          <a:lstStyle/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r>
              <a:rPr lang="en-US" altLang="ko-KR" dirty="0">
                <a:ea typeface="굴림" charset="-127"/>
              </a:rPr>
              <a:t>Assuming 1Gps link between machines</a:t>
            </a:r>
          </a:p>
          <a:p>
            <a:pPr lvl="1"/>
            <a:r>
              <a:rPr lang="en-US" altLang="ko-KR" dirty="0">
                <a:ea typeface="굴림" charset="-127"/>
                <a:sym typeface="Wingdings" charset="2"/>
              </a:rPr>
              <a:t>40TB per machine, 100MB/s transfer rate</a:t>
            </a:r>
            <a:br>
              <a:rPr lang="en-US" altLang="ko-KR" dirty="0">
                <a:ea typeface="굴림" charset="-127"/>
                <a:sym typeface="Wingdings" charset="2"/>
              </a:rPr>
            </a:br>
            <a:r>
              <a:rPr lang="en-US" altLang="ko-KR" dirty="0">
                <a:ea typeface="굴림" charset="-127"/>
                <a:sym typeface="Wingdings" charset="2"/>
              </a:rPr>
              <a:t> → 40,000 seconds (~half day) just for data transfer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86106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grpSp>
        <p:nvGrpSpPr>
          <p:cNvPr id="36870" name="Group 5"/>
          <p:cNvGrpSpPr>
            <a:grpSpLocks/>
          </p:cNvGrpSpPr>
          <p:nvPr/>
        </p:nvGrpSpPr>
        <p:grpSpPr bwMode="auto">
          <a:xfrm>
            <a:off x="4114800" y="1676400"/>
            <a:ext cx="1066800" cy="1219200"/>
            <a:chOff x="1200" y="1968"/>
            <a:chExt cx="672" cy="768"/>
          </a:xfrm>
        </p:grpSpPr>
        <p:sp>
          <p:nvSpPr>
            <p:cNvPr id="36909" name="Rectangle 6"/>
            <p:cNvSpPr>
              <a:spLocks noChangeArrowheads="1"/>
            </p:cNvSpPr>
            <p:nvPr/>
          </p:nvSpPr>
          <p:spPr bwMode="auto">
            <a:xfrm>
              <a:off x="1200" y="196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6910" name="Rectangle 7"/>
            <p:cNvSpPr>
              <a:spLocks noChangeArrowheads="1"/>
            </p:cNvSpPr>
            <p:nvPr/>
          </p:nvSpPr>
          <p:spPr bwMode="auto">
            <a:xfrm>
              <a:off x="164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1" name="Rectangle 8"/>
            <p:cNvSpPr>
              <a:spLocks noChangeArrowheads="1"/>
            </p:cNvSpPr>
            <p:nvPr/>
          </p:nvSpPr>
          <p:spPr bwMode="auto">
            <a:xfrm>
              <a:off x="152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2" name="Rectangle 9"/>
            <p:cNvSpPr>
              <a:spLocks noChangeArrowheads="1"/>
            </p:cNvSpPr>
            <p:nvPr/>
          </p:nvSpPr>
          <p:spPr bwMode="auto">
            <a:xfrm>
              <a:off x="141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3" name="Rectangle 10"/>
            <p:cNvSpPr>
              <a:spLocks noChangeArrowheads="1"/>
            </p:cNvSpPr>
            <p:nvPr/>
          </p:nvSpPr>
          <p:spPr bwMode="auto">
            <a:xfrm>
              <a:off x="129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4" name="Rectangle 11"/>
            <p:cNvSpPr>
              <a:spLocks noChangeArrowheads="1"/>
            </p:cNvSpPr>
            <p:nvPr/>
          </p:nvSpPr>
          <p:spPr bwMode="auto">
            <a:xfrm>
              <a:off x="164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5" name="Rectangle 12"/>
            <p:cNvSpPr>
              <a:spLocks noChangeArrowheads="1"/>
            </p:cNvSpPr>
            <p:nvPr/>
          </p:nvSpPr>
          <p:spPr bwMode="auto">
            <a:xfrm>
              <a:off x="152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6" name="Rectangle 13"/>
            <p:cNvSpPr>
              <a:spLocks noChangeArrowheads="1"/>
            </p:cNvSpPr>
            <p:nvPr/>
          </p:nvSpPr>
          <p:spPr bwMode="auto">
            <a:xfrm>
              <a:off x="141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7" name="Rectangle 14"/>
            <p:cNvSpPr>
              <a:spLocks noChangeArrowheads="1"/>
            </p:cNvSpPr>
            <p:nvPr/>
          </p:nvSpPr>
          <p:spPr bwMode="auto">
            <a:xfrm>
              <a:off x="129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8" name="Rectangle 15"/>
            <p:cNvSpPr>
              <a:spLocks noChangeArrowheads="1"/>
            </p:cNvSpPr>
            <p:nvPr/>
          </p:nvSpPr>
          <p:spPr bwMode="auto">
            <a:xfrm>
              <a:off x="164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19" name="Rectangle 16"/>
            <p:cNvSpPr>
              <a:spLocks noChangeArrowheads="1"/>
            </p:cNvSpPr>
            <p:nvPr/>
          </p:nvSpPr>
          <p:spPr bwMode="auto">
            <a:xfrm>
              <a:off x="152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20" name="Rectangle 17"/>
            <p:cNvSpPr>
              <a:spLocks noChangeArrowheads="1"/>
            </p:cNvSpPr>
            <p:nvPr/>
          </p:nvSpPr>
          <p:spPr bwMode="auto">
            <a:xfrm>
              <a:off x="141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21" name="Rectangle 18"/>
            <p:cNvSpPr>
              <a:spLocks noChangeArrowheads="1"/>
            </p:cNvSpPr>
            <p:nvPr/>
          </p:nvSpPr>
          <p:spPr bwMode="auto">
            <a:xfrm>
              <a:off x="129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22" name="Rectangle 19"/>
            <p:cNvSpPr>
              <a:spLocks noChangeArrowheads="1"/>
            </p:cNvSpPr>
            <p:nvPr/>
          </p:nvSpPr>
          <p:spPr bwMode="auto">
            <a:xfrm>
              <a:off x="164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23" name="Rectangle 20"/>
            <p:cNvSpPr>
              <a:spLocks noChangeArrowheads="1"/>
            </p:cNvSpPr>
            <p:nvPr/>
          </p:nvSpPr>
          <p:spPr bwMode="auto">
            <a:xfrm>
              <a:off x="152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24" name="Rectangle 21"/>
            <p:cNvSpPr>
              <a:spLocks noChangeArrowheads="1"/>
            </p:cNvSpPr>
            <p:nvPr/>
          </p:nvSpPr>
          <p:spPr bwMode="auto">
            <a:xfrm>
              <a:off x="141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25" name="Rectangle 22"/>
            <p:cNvSpPr>
              <a:spLocks noChangeArrowheads="1"/>
            </p:cNvSpPr>
            <p:nvPr/>
          </p:nvSpPr>
          <p:spPr bwMode="auto">
            <a:xfrm>
              <a:off x="129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926" name="Line 23"/>
            <p:cNvSpPr>
              <a:spLocks noChangeShapeType="1"/>
            </p:cNvSpPr>
            <p:nvPr/>
          </p:nvSpPr>
          <p:spPr bwMode="auto">
            <a:xfrm>
              <a:off x="1296" y="220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Line 24"/>
            <p:cNvSpPr>
              <a:spLocks noChangeShapeType="1"/>
            </p:cNvSpPr>
            <p:nvPr/>
          </p:nvSpPr>
          <p:spPr bwMode="auto">
            <a:xfrm>
              <a:off x="1296" y="230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Line 25"/>
            <p:cNvSpPr>
              <a:spLocks noChangeShapeType="1"/>
            </p:cNvSpPr>
            <p:nvPr/>
          </p:nvSpPr>
          <p:spPr bwMode="auto">
            <a:xfrm>
              <a:off x="1296" y="2398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Line 26"/>
            <p:cNvSpPr>
              <a:spLocks noChangeShapeType="1"/>
            </p:cNvSpPr>
            <p:nvPr/>
          </p:nvSpPr>
          <p:spPr bwMode="auto">
            <a:xfrm>
              <a:off x="1296" y="249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Line 27"/>
            <p:cNvSpPr>
              <a:spLocks noChangeShapeType="1"/>
            </p:cNvSpPr>
            <p:nvPr/>
          </p:nvSpPr>
          <p:spPr bwMode="auto">
            <a:xfrm>
              <a:off x="129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Line 28"/>
            <p:cNvSpPr>
              <a:spLocks noChangeShapeType="1"/>
            </p:cNvSpPr>
            <p:nvPr/>
          </p:nvSpPr>
          <p:spPr bwMode="auto">
            <a:xfrm>
              <a:off x="141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Line 29"/>
            <p:cNvSpPr>
              <a:spLocks noChangeShapeType="1"/>
            </p:cNvSpPr>
            <p:nvPr/>
          </p:nvSpPr>
          <p:spPr bwMode="auto">
            <a:xfrm>
              <a:off x="1526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Line 30"/>
            <p:cNvSpPr>
              <a:spLocks noChangeShapeType="1"/>
            </p:cNvSpPr>
            <p:nvPr/>
          </p:nvSpPr>
          <p:spPr bwMode="auto">
            <a:xfrm>
              <a:off x="164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Line 31"/>
            <p:cNvSpPr>
              <a:spLocks noChangeShapeType="1"/>
            </p:cNvSpPr>
            <p:nvPr/>
          </p:nvSpPr>
          <p:spPr bwMode="auto">
            <a:xfrm>
              <a:off x="175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Line 32"/>
            <p:cNvSpPr>
              <a:spLocks noChangeShapeType="1"/>
            </p:cNvSpPr>
            <p:nvPr/>
          </p:nvSpPr>
          <p:spPr bwMode="auto">
            <a:xfrm>
              <a:off x="1641" y="258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Line 33"/>
            <p:cNvSpPr>
              <a:spLocks noChangeShapeType="1"/>
            </p:cNvSpPr>
            <p:nvPr/>
          </p:nvSpPr>
          <p:spPr bwMode="auto">
            <a:xfrm>
              <a:off x="1296" y="258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71" name="Group 34"/>
          <p:cNvGrpSpPr>
            <a:grpSpLocks/>
          </p:cNvGrpSpPr>
          <p:nvPr/>
        </p:nvGrpSpPr>
        <p:grpSpPr bwMode="auto">
          <a:xfrm>
            <a:off x="6629400" y="1676400"/>
            <a:ext cx="1066800" cy="1219200"/>
            <a:chOff x="1200" y="1968"/>
            <a:chExt cx="672" cy="768"/>
          </a:xfrm>
        </p:grpSpPr>
        <p:sp>
          <p:nvSpPr>
            <p:cNvPr id="36881" name="Rectangle 35"/>
            <p:cNvSpPr>
              <a:spLocks noChangeArrowheads="1"/>
            </p:cNvSpPr>
            <p:nvPr/>
          </p:nvSpPr>
          <p:spPr bwMode="auto">
            <a:xfrm>
              <a:off x="1200" y="196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6882" name="Rectangle 36"/>
            <p:cNvSpPr>
              <a:spLocks noChangeArrowheads="1"/>
            </p:cNvSpPr>
            <p:nvPr/>
          </p:nvSpPr>
          <p:spPr bwMode="auto">
            <a:xfrm>
              <a:off x="164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83" name="Rectangle 37"/>
            <p:cNvSpPr>
              <a:spLocks noChangeArrowheads="1"/>
            </p:cNvSpPr>
            <p:nvPr/>
          </p:nvSpPr>
          <p:spPr bwMode="auto">
            <a:xfrm>
              <a:off x="152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84" name="Rectangle 38"/>
            <p:cNvSpPr>
              <a:spLocks noChangeArrowheads="1"/>
            </p:cNvSpPr>
            <p:nvPr/>
          </p:nvSpPr>
          <p:spPr bwMode="auto">
            <a:xfrm>
              <a:off x="141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85" name="Rectangle 39"/>
            <p:cNvSpPr>
              <a:spLocks noChangeArrowheads="1"/>
            </p:cNvSpPr>
            <p:nvPr/>
          </p:nvSpPr>
          <p:spPr bwMode="auto">
            <a:xfrm>
              <a:off x="129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86" name="Rectangle 40"/>
            <p:cNvSpPr>
              <a:spLocks noChangeArrowheads="1"/>
            </p:cNvSpPr>
            <p:nvPr/>
          </p:nvSpPr>
          <p:spPr bwMode="auto">
            <a:xfrm>
              <a:off x="164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87" name="Rectangle 41"/>
            <p:cNvSpPr>
              <a:spLocks noChangeArrowheads="1"/>
            </p:cNvSpPr>
            <p:nvPr/>
          </p:nvSpPr>
          <p:spPr bwMode="auto">
            <a:xfrm>
              <a:off x="152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88" name="Rectangle 42"/>
            <p:cNvSpPr>
              <a:spLocks noChangeArrowheads="1"/>
            </p:cNvSpPr>
            <p:nvPr/>
          </p:nvSpPr>
          <p:spPr bwMode="auto">
            <a:xfrm>
              <a:off x="141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89" name="Rectangle 43"/>
            <p:cNvSpPr>
              <a:spLocks noChangeArrowheads="1"/>
            </p:cNvSpPr>
            <p:nvPr/>
          </p:nvSpPr>
          <p:spPr bwMode="auto">
            <a:xfrm>
              <a:off x="129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0" name="Rectangle 44"/>
            <p:cNvSpPr>
              <a:spLocks noChangeArrowheads="1"/>
            </p:cNvSpPr>
            <p:nvPr/>
          </p:nvSpPr>
          <p:spPr bwMode="auto">
            <a:xfrm>
              <a:off x="164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1" name="Rectangle 45"/>
            <p:cNvSpPr>
              <a:spLocks noChangeArrowheads="1"/>
            </p:cNvSpPr>
            <p:nvPr/>
          </p:nvSpPr>
          <p:spPr bwMode="auto">
            <a:xfrm>
              <a:off x="152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2" name="Rectangle 46"/>
            <p:cNvSpPr>
              <a:spLocks noChangeArrowheads="1"/>
            </p:cNvSpPr>
            <p:nvPr/>
          </p:nvSpPr>
          <p:spPr bwMode="auto">
            <a:xfrm>
              <a:off x="141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3" name="Rectangle 47"/>
            <p:cNvSpPr>
              <a:spLocks noChangeArrowheads="1"/>
            </p:cNvSpPr>
            <p:nvPr/>
          </p:nvSpPr>
          <p:spPr bwMode="auto">
            <a:xfrm>
              <a:off x="129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4" name="Rectangle 48"/>
            <p:cNvSpPr>
              <a:spLocks noChangeArrowheads="1"/>
            </p:cNvSpPr>
            <p:nvPr/>
          </p:nvSpPr>
          <p:spPr bwMode="auto">
            <a:xfrm>
              <a:off x="164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5" name="Rectangle 49"/>
            <p:cNvSpPr>
              <a:spLocks noChangeArrowheads="1"/>
            </p:cNvSpPr>
            <p:nvPr/>
          </p:nvSpPr>
          <p:spPr bwMode="auto">
            <a:xfrm>
              <a:off x="152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6" name="Rectangle 50"/>
            <p:cNvSpPr>
              <a:spLocks noChangeArrowheads="1"/>
            </p:cNvSpPr>
            <p:nvPr/>
          </p:nvSpPr>
          <p:spPr bwMode="auto">
            <a:xfrm>
              <a:off x="141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7" name="Rectangle 51"/>
            <p:cNvSpPr>
              <a:spLocks noChangeArrowheads="1"/>
            </p:cNvSpPr>
            <p:nvPr/>
          </p:nvSpPr>
          <p:spPr bwMode="auto">
            <a:xfrm>
              <a:off x="129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6898" name="Line 52"/>
            <p:cNvSpPr>
              <a:spLocks noChangeShapeType="1"/>
            </p:cNvSpPr>
            <p:nvPr/>
          </p:nvSpPr>
          <p:spPr bwMode="auto">
            <a:xfrm>
              <a:off x="1296" y="220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Line 53"/>
            <p:cNvSpPr>
              <a:spLocks noChangeShapeType="1"/>
            </p:cNvSpPr>
            <p:nvPr/>
          </p:nvSpPr>
          <p:spPr bwMode="auto">
            <a:xfrm>
              <a:off x="1296" y="230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Line 54"/>
            <p:cNvSpPr>
              <a:spLocks noChangeShapeType="1"/>
            </p:cNvSpPr>
            <p:nvPr/>
          </p:nvSpPr>
          <p:spPr bwMode="auto">
            <a:xfrm>
              <a:off x="1296" y="2398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Line 55"/>
            <p:cNvSpPr>
              <a:spLocks noChangeShapeType="1"/>
            </p:cNvSpPr>
            <p:nvPr/>
          </p:nvSpPr>
          <p:spPr bwMode="auto">
            <a:xfrm>
              <a:off x="1296" y="249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Line 56"/>
            <p:cNvSpPr>
              <a:spLocks noChangeShapeType="1"/>
            </p:cNvSpPr>
            <p:nvPr/>
          </p:nvSpPr>
          <p:spPr bwMode="auto">
            <a:xfrm>
              <a:off x="129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57"/>
            <p:cNvSpPr>
              <a:spLocks noChangeShapeType="1"/>
            </p:cNvSpPr>
            <p:nvPr/>
          </p:nvSpPr>
          <p:spPr bwMode="auto">
            <a:xfrm>
              <a:off x="141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58"/>
            <p:cNvSpPr>
              <a:spLocks noChangeShapeType="1"/>
            </p:cNvSpPr>
            <p:nvPr/>
          </p:nvSpPr>
          <p:spPr bwMode="auto">
            <a:xfrm>
              <a:off x="1526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Line 59"/>
            <p:cNvSpPr>
              <a:spLocks noChangeShapeType="1"/>
            </p:cNvSpPr>
            <p:nvPr/>
          </p:nvSpPr>
          <p:spPr bwMode="auto">
            <a:xfrm>
              <a:off x="164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Line 60"/>
            <p:cNvSpPr>
              <a:spLocks noChangeShapeType="1"/>
            </p:cNvSpPr>
            <p:nvPr/>
          </p:nvSpPr>
          <p:spPr bwMode="auto">
            <a:xfrm>
              <a:off x="175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Line 61"/>
            <p:cNvSpPr>
              <a:spLocks noChangeShapeType="1"/>
            </p:cNvSpPr>
            <p:nvPr/>
          </p:nvSpPr>
          <p:spPr bwMode="auto">
            <a:xfrm>
              <a:off x="1641" y="258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Line 62"/>
            <p:cNvSpPr>
              <a:spLocks noChangeShapeType="1"/>
            </p:cNvSpPr>
            <p:nvPr/>
          </p:nvSpPr>
          <p:spPr bwMode="auto">
            <a:xfrm>
              <a:off x="1296" y="258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2" name="AutoShape 63"/>
          <p:cNvSpPr>
            <a:spLocks noChangeArrowheads="1"/>
          </p:cNvSpPr>
          <p:nvPr/>
        </p:nvSpPr>
        <p:spPr bwMode="auto">
          <a:xfrm>
            <a:off x="28194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36873" name="Line 64"/>
          <p:cNvSpPr>
            <a:spLocks noChangeShapeType="1"/>
          </p:cNvSpPr>
          <p:nvPr/>
        </p:nvSpPr>
        <p:spPr bwMode="auto">
          <a:xfrm>
            <a:off x="3200400" y="2362200"/>
            <a:ext cx="106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65"/>
          <p:cNvSpPr>
            <a:spLocks noChangeShapeType="1"/>
          </p:cNvSpPr>
          <p:nvPr/>
        </p:nvSpPr>
        <p:spPr bwMode="auto">
          <a:xfrm>
            <a:off x="5029200" y="2362200"/>
            <a:ext cx="1752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66"/>
          <p:cNvSpPr>
            <a:spLocks noChangeShapeType="1"/>
          </p:cNvSpPr>
          <p:nvPr/>
        </p:nvSpPr>
        <p:spPr bwMode="auto">
          <a:xfrm>
            <a:off x="7543800" y="236220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Text Box 67"/>
          <p:cNvSpPr txBox="1">
            <a:spLocks noChangeArrowheads="1"/>
          </p:cNvSpPr>
          <p:nvPr/>
        </p:nvSpPr>
        <p:spPr bwMode="auto">
          <a:xfrm>
            <a:off x="2803525" y="30845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  <p:sp>
        <p:nvSpPr>
          <p:cNvPr id="36877" name="Text Box 68"/>
          <p:cNvSpPr txBox="1">
            <a:spLocks noChangeArrowheads="1"/>
          </p:cNvSpPr>
          <p:nvPr/>
        </p:nvSpPr>
        <p:spPr bwMode="auto">
          <a:xfrm>
            <a:off x="4343400" y="31242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36878" name="Text Box 69"/>
          <p:cNvSpPr txBox="1">
            <a:spLocks noChangeArrowheads="1"/>
          </p:cNvSpPr>
          <p:nvPr/>
        </p:nvSpPr>
        <p:spPr bwMode="auto">
          <a:xfrm>
            <a:off x="5486401" y="2438400"/>
            <a:ext cx="10424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Network</a:t>
            </a:r>
          </a:p>
        </p:txBody>
      </p:sp>
      <p:sp>
        <p:nvSpPr>
          <p:cNvPr id="36879" name="Text Box 70"/>
          <p:cNvSpPr txBox="1">
            <a:spLocks noChangeArrowheads="1"/>
          </p:cNvSpPr>
          <p:nvPr/>
        </p:nvSpPr>
        <p:spPr bwMode="auto">
          <a:xfrm>
            <a:off x="6705600" y="30480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36880" name="Text Box 71"/>
          <p:cNvSpPr txBox="1">
            <a:spLocks noChangeArrowheads="1"/>
          </p:cNvSpPr>
          <p:nvPr/>
        </p:nvSpPr>
        <p:spPr bwMode="auto">
          <a:xfrm>
            <a:off x="8610600" y="3048001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147986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t>Junghoo "John" Cho (UCLA Computer Science)</a:t>
            </a:r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89CC9A-EE95-B243-91C4-DF3CE9FCF938}" type="slidenum"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pPr/>
              <a:t>12</a:t>
            </a:fld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Errors from Disk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411663"/>
          </a:xfrm>
        </p:spPr>
        <p:txBody>
          <a:bodyPr/>
          <a:lstStyle/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r>
              <a:rPr lang="en-US" altLang="ko-KR" dirty="0">
                <a:ea typeface="굴림" charset="-127"/>
              </a:rPr>
              <a:t>Undetected disk error rate ~ 1 per 10</a:t>
            </a:r>
            <a:r>
              <a:rPr lang="en-US" altLang="ko-KR" baseline="30000" dirty="0">
                <a:ea typeface="굴림" charset="-127"/>
              </a:rPr>
              <a:t>13</a:t>
            </a:r>
            <a:r>
              <a:rPr lang="en-US" altLang="ko-KR" dirty="0">
                <a:ea typeface="굴림" charset="-127"/>
              </a:rPr>
              <a:t> </a:t>
            </a:r>
          </a:p>
          <a:p>
            <a:r>
              <a:rPr lang="en-US" altLang="ko-KR" dirty="0">
                <a:ea typeface="굴림" charset="-127"/>
              </a:rPr>
              <a:t>8 PB * 8 bits</a:t>
            </a:r>
            <a:r>
              <a:rPr lang="en-US" altLang="ko-KR" dirty="0">
                <a:ea typeface="굴림" charset="-127"/>
                <a:sym typeface="Wingdings" charset="2"/>
              </a:rPr>
              <a:t> (= 64 </a:t>
            </a:r>
            <a:r>
              <a:rPr lang="en-US" altLang="ko-KR" dirty="0">
                <a:ea typeface="굴림" charset="-127"/>
              </a:rPr>
              <a:t>x 10</a:t>
            </a:r>
            <a:r>
              <a:rPr lang="en-US" altLang="ko-KR" baseline="30000" dirty="0">
                <a:ea typeface="굴림" charset="-127"/>
              </a:rPr>
              <a:t>15 </a:t>
            </a:r>
            <a:r>
              <a:rPr lang="en-US" altLang="ko-KR" dirty="0">
                <a:ea typeface="굴림" charset="-127"/>
                <a:sym typeface="Wingdings" charset="2"/>
              </a:rPr>
              <a:t>bits) data read in total</a:t>
            </a:r>
            <a:br>
              <a:rPr lang="en-US" altLang="ko-KR" dirty="0">
                <a:ea typeface="굴림" charset="-127"/>
                <a:sym typeface="Wingdings" charset="2"/>
              </a:rPr>
            </a:br>
            <a:r>
              <a:rPr lang="en-US" altLang="ko-KR" dirty="0">
                <a:ea typeface="굴림" charset="-127"/>
                <a:sym typeface="Wingdings" charset="2"/>
              </a:rPr>
              <a:t>8 PB * 8 bits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>
                <a:ea typeface="굴림" charset="-127"/>
                <a:sym typeface="Wingdings" charset="2"/>
              </a:rPr>
              <a:t>(= 64 </a:t>
            </a:r>
            <a:r>
              <a:rPr lang="en-US" altLang="ko-KR" dirty="0">
                <a:ea typeface="굴림" charset="-127"/>
              </a:rPr>
              <a:t>x 10</a:t>
            </a:r>
            <a:r>
              <a:rPr lang="en-US" altLang="ko-KR" baseline="30000" dirty="0">
                <a:ea typeface="굴림" charset="-127"/>
              </a:rPr>
              <a:t>15 </a:t>
            </a:r>
            <a:r>
              <a:rPr lang="en-US" altLang="ko-KR" dirty="0">
                <a:ea typeface="굴림" charset="-127"/>
                <a:sym typeface="Wingdings" charset="2"/>
              </a:rPr>
              <a:t>bits) data write in total</a:t>
            </a:r>
            <a:br>
              <a:rPr lang="en-US" altLang="ko-KR" dirty="0">
                <a:ea typeface="굴림" charset="-127"/>
                <a:sym typeface="Wingdings" charset="2"/>
              </a:rPr>
            </a:br>
            <a:r>
              <a:rPr lang="en-US" altLang="ko-KR" dirty="0">
                <a:ea typeface="굴림" charset="-127"/>
                <a:sym typeface="Wingdings" charset="2"/>
              </a:rPr>
              <a:t>→ 2 x 6,400 (= 12,800) bit errors </a:t>
            </a:r>
            <a:br>
              <a:rPr lang="en-US" altLang="ko-KR" dirty="0">
                <a:ea typeface="굴림" charset="-127"/>
                <a:sym typeface="Wingdings" charset="2"/>
              </a:rPr>
            </a:br>
            <a:r>
              <a:rPr lang="en-US" altLang="ko-KR" dirty="0">
                <a:ea typeface="굴림" charset="-127"/>
                <a:sym typeface="Wingdings" charset="2"/>
              </a:rPr>
              <a:t>     (just because we are reading/writing from disk!!)</a:t>
            </a:r>
          </a:p>
          <a:p>
            <a:pPr lvl="1" eaLnBrk="1" hangingPunct="1"/>
            <a:endParaRPr lang="ko-KR" altLang="en-US" dirty="0">
              <a:ea typeface="굴림" charset="-127"/>
              <a:sym typeface="Wingdings" charset="2"/>
            </a:endParaRPr>
          </a:p>
        </p:txBody>
      </p:sp>
      <p:sp>
        <p:nvSpPr>
          <p:cNvPr id="38917" name="AutoShape 4"/>
          <p:cNvSpPr>
            <a:spLocks noChangeArrowheads="1"/>
          </p:cNvSpPr>
          <p:nvPr/>
        </p:nvSpPr>
        <p:spPr bwMode="auto">
          <a:xfrm>
            <a:off x="86106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grpSp>
        <p:nvGrpSpPr>
          <p:cNvPr id="38918" name="Group 5"/>
          <p:cNvGrpSpPr>
            <a:grpSpLocks/>
          </p:cNvGrpSpPr>
          <p:nvPr/>
        </p:nvGrpSpPr>
        <p:grpSpPr bwMode="auto">
          <a:xfrm>
            <a:off x="4114800" y="1676400"/>
            <a:ext cx="1066800" cy="1219200"/>
            <a:chOff x="1200" y="1968"/>
            <a:chExt cx="672" cy="768"/>
          </a:xfrm>
        </p:grpSpPr>
        <p:sp>
          <p:nvSpPr>
            <p:cNvPr id="38957" name="Rectangle 6"/>
            <p:cNvSpPr>
              <a:spLocks noChangeArrowheads="1"/>
            </p:cNvSpPr>
            <p:nvPr/>
          </p:nvSpPr>
          <p:spPr bwMode="auto">
            <a:xfrm>
              <a:off x="1200" y="196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8958" name="Rectangle 7"/>
            <p:cNvSpPr>
              <a:spLocks noChangeArrowheads="1"/>
            </p:cNvSpPr>
            <p:nvPr/>
          </p:nvSpPr>
          <p:spPr bwMode="auto">
            <a:xfrm>
              <a:off x="164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59" name="Rectangle 8"/>
            <p:cNvSpPr>
              <a:spLocks noChangeArrowheads="1"/>
            </p:cNvSpPr>
            <p:nvPr/>
          </p:nvSpPr>
          <p:spPr bwMode="auto">
            <a:xfrm>
              <a:off x="152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0" name="Rectangle 9"/>
            <p:cNvSpPr>
              <a:spLocks noChangeArrowheads="1"/>
            </p:cNvSpPr>
            <p:nvPr/>
          </p:nvSpPr>
          <p:spPr bwMode="auto">
            <a:xfrm>
              <a:off x="141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1" name="Rectangle 10"/>
            <p:cNvSpPr>
              <a:spLocks noChangeArrowheads="1"/>
            </p:cNvSpPr>
            <p:nvPr/>
          </p:nvSpPr>
          <p:spPr bwMode="auto">
            <a:xfrm>
              <a:off x="129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2" name="Rectangle 11"/>
            <p:cNvSpPr>
              <a:spLocks noChangeArrowheads="1"/>
            </p:cNvSpPr>
            <p:nvPr/>
          </p:nvSpPr>
          <p:spPr bwMode="auto">
            <a:xfrm>
              <a:off x="164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3" name="Rectangle 12"/>
            <p:cNvSpPr>
              <a:spLocks noChangeArrowheads="1"/>
            </p:cNvSpPr>
            <p:nvPr/>
          </p:nvSpPr>
          <p:spPr bwMode="auto">
            <a:xfrm>
              <a:off x="152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4" name="Rectangle 13"/>
            <p:cNvSpPr>
              <a:spLocks noChangeArrowheads="1"/>
            </p:cNvSpPr>
            <p:nvPr/>
          </p:nvSpPr>
          <p:spPr bwMode="auto">
            <a:xfrm>
              <a:off x="141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5" name="Rectangle 14"/>
            <p:cNvSpPr>
              <a:spLocks noChangeArrowheads="1"/>
            </p:cNvSpPr>
            <p:nvPr/>
          </p:nvSpPr>
          <p:spPr bwMode="auto">
            <a:xfrm>
              <a:off x="129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6" name="Rectangle 15"/>
            <p:cNvSpPr>
              <a:spLocks noChangeArrowheads="1"/>
            </p:cNvSpPr>
            <p:nvPr/>
          </p:nvSpPr>
          <p:spPr bwMode="auto">
            <a:xfrm>
              <a:off x="164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7" name="Rectangle 16"/>
            <p:cNvSpPr>
              <a:spLocks noChangeArrowheads="1"/>
            </p:cNvSpPr>
            <p:nvPr/>
          </p:nvSpPr>
          <p:spPr bwMode="auto">
            <a:xfrm>
              <a:off x="152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8" name="Rectangle 17"/>
            <p:cNvSpPr>
              <a:spLocks noChangeArrowheads="1"/>
            </p:cNvSpPr>
            <p:nvPr/>
          </p:nvSpPr>
          <p:spPr bwMode="auto">
            <a:xfrm>
              <a:off x="141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69" name="Rectangle 18"/>
            <p:cNvSpPr>
              <a:spLocks noChangeArrowheads="1"/>
            </p:cNvSpPr>
            <p:nvPr/>
          </p:nvSpPr>
          <p:spPr bwMode="auto">
            <a:xfrm>
              <a:off x="129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70" name="Rectangle 19"/>
            <p:cNvSpPr>
              <a:spLocks noChangeArrowheads="1"/>
            </p:cNvSpPr>
            <p:nvPr/>
          </p:nvSpPr>
          <p:spPr bwMode="auto">
            <a:xfrm>
              <a:off x="164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71" name="Rectangle 20"/>
            <p:cNvSpPr>
              <a:spLocks noChangeArrowheads="1"/>
            </p:cNvSpPr>
            <p:nvPr/>
          </p:nvSpPr>
          <p:spPr bwMode="auto">
            <a:xfrm>
              <a:off x="152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72" name="Rectangle 21"/>
            <p:cNvSpPr>
              <a:spLocks noChangeArrowheads="1"/>
            </p:cNvSpPr>
            <p:nvPr/>
          </p:nvSpPr>
          <p:spPr bwMode="auto">
            <a:xfrm>
              <a:off x="141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73" name="Rectangle 22"/>
            <p:cNvSpPr>
              <a:spLocks noChangeArrowheads="1"/>
            </p:cNvSpPr>
            <p:nvPr/>
          </p:nvSpPr>
          <p:spPr bwMode="auto">
            <a:xfrm>
              <a:off x="129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74" name="Line 23"/>
            <p:cNvSpPr>
              <a:spLocks noChangeShapeType="1"/>
            </p:cNvSpPr>
            <p:nvPr/>
          </p:nvSpPr>
          <p:spPr bwMode="auto">
            <a:xfrm>
              <a:off x="1296" y="220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5" name="Line 24"/>
            <p:cNvSpPr>
              <a:spLocks noChangeShapeType="1"/>
            </p:cNvSpPr>
            <p:nvPr/>
          </p:nvSpPr>
          <p:spPr bwMode="auto">
            <a:xfrm>
              <a:off x="1296" y="230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6" name="Line 25"/>
            <p:cNvSpPr>
              <a:spLocks noChangeShapeType="1"/>
            </p:cNvSpPr>
            <p:nvPr/>
          </p:nvSpPr>
          <p:spPr bwMode="auto">
            <a:xfrm>
              <a:off x="1296" y="2398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7" name="Line 26"/>
            <p:cNvSpPr>
              <a:spLocks noChangeShapeType="1"/>
            </p:cNvSpPr>
            <p:nvPr/>
          </p:nvSpPr>
          <p:spPr bwMode="auto">
            <a:xfrm>
              <a:off x="1296" y="249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8" name="Line 27"/>
            <p:cNvSpPr>
              <a:spLocks noChangeShapeType="1"/>
            </p:cNvSpPr>
            <p:nvPr/>
          </p:nvSpPr>
          <p:spPr bwMode="auto">
            <a:xfrm>
              <a:off x="129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9" name="Line 28"/>
            <p:cNvSpPr>
              <a:spLocks noChangeShapeType="1"/>
            </p:cNvSpPr>
            <p:nvPr/>
          </p:nvSpPr>
          <p:spPr bwMode="auto">
            <a:xfrm>
              <a:off x="141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0" name="Line 29"/>
            <p:cNvSpPr>
              <a:spLocks noChangeShapeType="1"/>
            </p:cNvSpPr>
            <p:nvPr/>
          </p:nvSpPr>
          <p:spPr bwMode="auto">
            <a:xfrm>
              <a:off x="1526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1" name="Line 30"/>
            <p:cNvSpPr>
              <a:spLocks noChangeShapeType="1"/>
            </p:cNvSpPr>
            <p:nvPr/>
          </p:nvSpPr>
          <p:spPr bwMode="auto">
            <a:xfrm>
              <a:off x="164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2" name="Line 31"/>
            <p:cNvSpPr>
              <a:spLocks noChangeShapeType="1"/>
            </p:cNvSpPr>
            <p:nvPr/>
          </p:nvSpPr>
          <p:spPr bwMode="auto">
            <a:xfrm>
              <a:off x="175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3" name="Line 32"/>
            <p:cNvSpPr>
              <a:spLocks noChangeShapeType="1"/>
            </p:cNvSpPr>
            <p:nvPr/>
          </p:nvSpPr>
          <p:spPr bwMode="auto">
            <a:xfrm>
              <a:off x="1641" y="258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4" name="Line 33"/>
            <p:cNvSpPr>
              <a:spLocks noChangeShapeType="1"/>
            </p:cNvSpPr>
            <p:nvPr/>
          </p:nvSpPr>
          <p:spPr bwMode="auto">
            <a:xfrm>
              <a:off x="1296" y="258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19" name="Group 34"/>
          <p:cNvGrpSpPr>
            <a:grpSpLocks/>
          </p:cNvGrpSpPr>
          <p:nvPr/>
        </p:nvGrpSpPr>
        <p:grpSpPr bwMode="auto">
          <a:xfrm>
            <a:off x="6629400" y="1676400"/>
            <a:ext cx="1066800" cy="1219200"/>
            <a:chOff x="1200" y="1968"/>
            <a:chExt cx="672" cy="768"/>
          </a:xfrm>
        </p:grpSpPr>
        <p:sp>
          <p:nvSpPr>
            <p:cNvPr id="38929" name="Rectangle 35"/>
            <p:cNvSpPr>
              <a:spLocks noChangeArrowheads="1"/>
            </p:cNvSpPr>
            <p:nvPr/>
          </p:nvSpPr>
          <p:spPr bwMode="auto">
            <a:xfrm>
              <a:off x="1200" y="196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8930" name="Rectangle 36"/>
            <p:cNvSpPr>
              <a:spLocks noChangeArrowheads="1"/>
            </p:cNvSpPr>
            <p:nvPr/>
          </p:nvSpPr>
          <p:spPr bwMode="auto">
            <a:xfrm>
              <a:off x="164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1" name="Rectangle 37"/>
            <p:cNvSpPr>
              <a:spLocks noChangeArrowheads="1"/>
            </p:cNvSpPr>
            <p:nvPr/>
          </p:nvSpPr>
          <p:spPr bwMode="auto">
            <a:xfrm>
              <a:off x="152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2" name="Rectangle 38"/>
            <p:cNvSpPr>
              <a:spLocks noChangeArrowheads="1"/>
            </p:cNvSpPr>
            <p:nvPr/>
          </p:nvSpPr>
          <p:spPr bwMode="auto">
            <a:xfrm>
              <a:off x="141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3" name="Rectangle 39"/>
            <p:cNvSpPr>
              <a:spLocks noChangeArrowheads="1"/>
            </p:cNvSpPr>
            <p:nvPr/>
          </p:nvSpPr>
          <p:spPr bwMode="auto">
            <a:xfrm>
              <a:off x="129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4" name="Rectangle 40"/>
            <p:cNvSpPr>
              <a:spLocks noChangeArrowheads="1"/>
            </p:cNvSpPr>
            <p:nvPr/>
          </p:nvSpPr>
          <p:spPr bwMode="auto">
            <a:xfrm>
              <a:off x="164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5" name="Rectangle 41"/>
            <p:cNvSpPr>
              <a:spLocks noChangeArrowheads="1"/>
            </p:cNvSpPr>
            <p:nvPr/>
          </p:nvSpPr>
          <p:spPr bwMode="auto">
            <a:xfrm>
              <a:off x="152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6" name="Rectangle 42"/>
            <p:cNvSpPr>
              <a:spLocks noChangeArrowheads="1"/>
            </p:cNvSpPr>
            <p:nvPr/>
          </p:nvSpPr>
          <p:spPr bwMode="auto">
            <a:xfrm>
              <a:off x="141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7" name="Rectangle 43"/>
            <p:cNvSpPr>
              <a:spLocks noChangeArrowheads="1"/>
            </p:cNvSpPr>
            <p:nvPr/>
          </p:nvSpPr>
          <p:spPr bwMode="auto">
            <a:xfrm>
              <a:off x="129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8" name="Rectangle 44"/>
            <p:cNvSpPr>
              <a:spLocks noChangeArrowheads="1"/>
            </p:cNvSpPr>
            <p:nvPr/>
          </p:nvSpPr>
          <p:spPr bwMode="auto">
            <a:xfrm>
              <a:off x="164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39" name="Rectangle 45"/>
            <p:cNvSpPr>
              <a:spLocks noChangeArrowheads="1"/>
            </p:cNvSpPr>
            <p:nvPr/>
          </p:nvSpPr>
          <p:spPr bwMode="auto">
            <a:xfrm>
              <a:off x="152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40" name="Rectangle 46"/>
            <p:cNvSpPr>
              <a:spLocks noChangeArrowheads="1"/>
            </p:cNvSpPr>
            <p:nvPr/>
          </p:nvSpPr>
          <p:spPr bwMode="auto">
            <a:xfrm>
              <a:off x="141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41" name="Rectangle 47"/>
            <p:cNvSpPr>
              <a:spLocks noChangeArrowheads="1"/>
            </p:cNvSpPr>
            <p:nvPr/>
          </p:nvSpPr>
          <p:spPr bwMode="auto">
            <a:xfrm>
              <a:off x="129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42" name="Rectangle 48"/>
            <p:cNvSpPr>
              <a:spLocks noChangeArrowheads="1"/>
            </p:cNvSpPr>
            <p:nvPr/>
          </p:nvSpPr>
          <p:spPr bwMode="auto">
            <a:xfrm>
              <a:off x="164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43" name="Rectangle 49"/>
            <p:cNvSpPr>
              <a:spLocks noChangeArrowheads="1"/>
            </p:cNvSpPr>
            <p:nvPr/>
          </p:nvSpPr>
          <p:spPr bwMode="auto">
            <a:xfrm>
              <a:off x="152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44" name="Rectangle 50"/>
            <p:cNvSpPr>
              <a:spLocks noChangeArrowheads="1"/>
            </p:cNvSpPr>
            <p:nvPr/>
          </p:nvSpPr>
          <p:spPr bwMode="auto">
            <a:xfrm>
              <a:off x="141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45" name="Rectangle 51"/>
            <p:cNvSpPr>
              <a:spLocks noChangeArrowheads="1"/>
            </p:cNvSpPr>
            <p:nvPr/>
          </p:nvSpPr>
          <p:spPr bwMode="auto">
            <a:xfrm>
              <a:off x="129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38946" name="Line 52"/>
            <p:cNvSpPr>
              <a:spLocks noChangeShapeType="1"/>
            </p:cNvSpPr>
            <p:nvPr/>
          </p:nvSpPr>
          <p:spPr bwMode="auto">
            <a:xfrm>
              <a:off x="1296" y="220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7" name="Line 53"/>
            <p:cNvSpPr>
              <a:spLocks noChangeShapeType="1"/>
            </p:cNvSpPr>
            <p:nvPr/>
          </p:nvSpPr>
          <p:spPr bwMode="auto">
            <a:xfrm>
              <a:off x="1296" y="230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54"/>
            <p:cNvSpPr>
              <a:spLocks noChangeShapeType="1"/>
            </p:cNvSpPr>
            <p:nvPr/>
          </p:nvSpPr>
          <p:spPr bwMode="auto">
            <a:xfrm>
              <a:off x="1296" y="2398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55"/>
            <p:cNvSpPr>
              <a:spLocks noChangeShapeType="1"/>
            </p:cNvSpPr>
            <p:nvPr/>
          </p:nvSpPr>
          <p:spPr bwMode="auto">
            <a:xfrm>
              <a:off x="1296" y="249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56"/>
            <p:cNvSpPr>
              <a:spLocks noChangeShapeType="1"/>
            </p:cNvSpPr>
            <p:nvPr/>
          </p:nvSpPr>
          <p:spPr bwMode="auto">
            <a:xfrm>
              <a:off x="129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Line 57"/>
            <p:cNvSpPr>
              <a:spLocks noChangeShapeType="1"/>
            </p:cNvSpPr>
            <p:nvPr/>
          </p:nvSpPr>
          <p:spPr bwMode="auto">
            <a:xfrm>
              <a:off x="141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Line 58"/>
            <p:cNvSpPr>
              <a:spLocks noChangeShapeType="1"/>
            </p:cNvSpPr>
            <p:nvPr/>
          </p:nvSpPr>
          <p:spPr bwMode="auto">
            <a:xfrm>
              <a:off x="1526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Line 59"/>
            <p:cNvSpPr>
              <a:spLocks noChangeShapeType="1"/>
            </p:cNvSpPr>
            <p:nvPr/>
          </p:nvSpPr>
          <p:spPr bwMode="auto">
            <a:xfrm>
              <a:off x="164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Line 60"/>
            <p:cNvSpPr>
              <a:spLocks noChangeShapeType="1"/>
            </p:cNvSpPr>
            <p:nvPr/>
          </p:nvSpPr>
          <p:spPr bwMode="auto">
            <a:xfrm>
              <a:off x="175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Line 61"/>
            <p:cNvSpPr>
              <a:spLocks noChangeShapeType="1"/>
            </p:cNvSpPr>
            <p:nvPr/>
          </p:nvSpPr>
          <p:spPr bwMode="auto">
            <a:xfrm>
              <a:off x="1641" y="258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6" name="Line 62"/>
            <p:cNvSpPr>
              <a:spLocks noChangeShapeType="1"/>
            </p:cNvSpPr>
            <p:nvPr/>
          </p:nvSpPr>
          <p:spPr bwMode="auto">
            <a:xfrm>
              <a:off x="1296" y="258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0" name="AutoShape 63"/>
          <p:cNvSpPr>
            <a:spLocks noChangeArrowheads="1"/>
          </p:cNvSpPr>
          <p:nvPr/>
        </p:nvSpPr>
        <p:spPr bwMode="auto">
          <a:xfrm>
            <a:off x="28194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38921" name="Line 64"/>
          <p:cNvSpPr>
            <a:spLocks noChangeShapeType="1"/>
          </p:cNvSpPr>
          <p:nvPr/>
        </p:nvSpPr>
        <p:spPr bwMode="auto">
          <a:xfrm>
            <a:off x="3200400" y="2362200"/>
            <a:ext cx="1066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65"/>
          <p:cNvSpPr>
            <a:spLocks noChangeShapeType="1"/>
          </p:cNvSpPr>
          <p:nvPr/>
        </p:nvSpPr>
        <p:spPr bwMode="auto">
          <a:xfrm>
            <a:off x="5029200" y="2362200"/>
            <a:ext cx="1752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66"/>
          <p:cNvSpPr>
            <a:spLocks noChangeShapeType="1"/>
          </p:cNvSpPr>
          <p:nvPr/>
        </p:nvSpPr>
        <p:spPr bwMode="auto">
          <a:xfrm>
            <a:off x="7543800" y="2362200"/>
            <a:ext cx="1295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Text Box 67"/>
          <p:cNvSpPr txBox="1">
            <a:spLocks noChangeArrowheads="1"/>
          </p:cNvSpPr>
          <p:nvPr/>
        </p:nvSpPr>
        <p:spPr bwMode="auto">
          <a:xfrm>
            <a:off x="2803525" y="30845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  <p:sp>
        <p:nvSpPr>
          <p:cNvPr id="38925" name="Text Box 68"/>
          <p:cNvSpPr txBox="1">
            <a:spLocks noChangeArrowheads="1"/>
          </p:cNvSpPr>
          <p:nvPr/>
        </p:nvSpPr>
        <p:spPr bwMode="auto">
          <a:xfrm>
            <a:off x="4343400" y="31242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38926" name="Text Box 69"/>
          <p:cNvSpPr txBox="1">
            <a:spLocks noChangeArrowheads="1"/>
          </p:cNvSpPr>
          <p:nvPr/>
        </p:nvSpPr>
        <p:spPr bwMode="auto">
          <a:xfrm>
            <a:off x="5486401" y="2438400"/>
            <a:ext cx="10424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Network</a:t>
            </a:r>
          </a:p>
        </p:txBody>
      </p:sp>
      <p:sp>
        <p:nvSpPr>
          <p:cNvPr id="38927" name="Text Box 70"/>
          <p:cNvSpPr txBox="1">
            <a:spLocks noChangeArrowheads="1"/>
          </p:cNvSpPr>
          <p:nvPr/>
        </p:nvSpPr>
        <p:spPr bwMode="auto">
          <a:xfrm>
            <a:off x="6705600" y="30480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38928" name="Text Box 71"/>
          <p:cNvSpPr txBox="1">
            <a:spLocks noChangeArrowheads="1"/>
          </p:cNvSpPr>
          <p:nvPr/>
        </p:nvSpPr>
        <p:spPr bwMode="auto">
          <a:xfrm>
            <a:off x="8610600" y="3048001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1727184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t>Junghoo "John" Cho (UCLA Computer Science)</a:t>
            </a:r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4410024-198C-EB4E-BBBB-2DFE1160D31F}" type="slidenum"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pPr/>
              <a:t>13</a:t>
            </a:fld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Errors from Memory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4116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ko-KR" altLang="en-US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charset="-127"/>
              </a:rPr>
              <a:t>1 bit error per month per 1 GB</a:t>
            </a:r>
          </a:p>
          <a:p>
            <a:r>
              <a:rPr lang="en-US" altLang="ko-KR" dirty="0">
                <a:ea typeface="굴림" charset="-127"/>
              </a:rPr>
              <a:t>400 machines with 16 GB each</a:t>
            </a:r>
            <a:br>
              <a:rPr lang="en-US" altLang="ko-KR" dirty="0">
                <a:ea typeface="굴림" charset="-127"/>
              </a:rPr>
            </a:b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>
                <a:ea typeface="굴림" charset="-127"/>
                <a:sym typeface="Wingdings" charset="2"/>
              </a:rPr>
              <a:t>→ 6,400 GB memory</a:t>
            </a:r>
            <a:br>
              <a:rPr lang="en-US" altLang="ko-KR" dirty="0">
                <a:ea typeface="굴림" charset="-127"/>
                <a:sym typeface="Wingdings" charset="2"/>
              </a:rPr>
            </a:br>
            <a:r>
              <a:rPr lang="en-US" altLang="ko-KR" dirty="0">
                <a:ea typeface="굴림" charset="-127"/>
                <a:sym typeface="Wingdings" charset="2"/>
              </a:rPr>
              <a:t> → 6,400 bit errors/month (= 100 bit errors/half day)</a:t>
            </a:r>
            <a:br>
              <a:rPr lang="en-US" altLang="ko-KR" dirty="0">
                <a:ea typeface="굴림" charset="-127"/>
                <a:sym typeface="Wingdings" charset="2"/>
              </a:rPr>
            </a:br>
            <a:r>
              <a:rPr lang="en-US" altLang="ko-KR" dirty="0">
                <a:ea typeface="굴림" charset="-127"/>
                <a:sym typeface="Wingdings" charset="2"/>
              </a:rPr>
              <a:t>     (just because so we use so many systems!!)</a:t>
            </a:r>
          </a:p>
        </p:txBody>
      </p:sp>
      <p:sp>
        <p:nvSpPr>
          <p:cNvPr id="40965" name="AutoShape 4"/>
          <p:cNvSpPr>
            <a:spLocks noChangeArrowheads="1"/>
          </p:cNvSpPr>
          <p:nvPr/>
        </p:nvSpPr>
        <p:spPr bwMode="auto">
          <a:xfrm>
            <a:off x="86106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114800" y="16764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814888" y="2509838"/>
            <a:ext cx="182562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632326" y="2509838"/>
            <a:ext cx="182563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449763" y="2509838"/>
            <a:ext cx="182562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267201" y="2509838"/>
            <a:ext cx="182563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814888" y="2359026"/>
            <a:ext cx="182562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632326" y="2359026"/>
            <a:ext cx="182563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449763" y="2359026"/>
            <a:ext cx="182562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267201" y="2359026"/>
            <a:ext cx="182563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4814888" y="2208213"/>
            <a:ext cx="182562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632326" y="2208213"/>
            <a:ext cx="182563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449763" y="2208213"/>
            <a:ext cx="182562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4267201" y="2208213"/>
            <a:ext cx="182563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4814888" y="2057401"/>
            <a:ext cx="182562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4632326" y="2057401"/>
            <a:ext cx="182563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4449763" y="2057401"/>
            <a:ext cx="182562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4267201" y="2057401"/>
            <a:ext cx="182563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4267200" y="2057400"/>
            <a:ext cx="73025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267200" y="2208213"/>
            <a:ext cx="7302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4267200" y="2359025"/>
            <a:ext cx="7302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4267200" y="2509838"/>
            <a:ext cx="7302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4267200" y="2057400"/>
            <a:ext cx="0" cy="60325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4449763" y="2057400"/>
            <a:ext cx="0" cy="603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4632325" y="2057400"/>
            <a:ext cx="0" cy="603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4814888" y="2057400"/>
            <a:ext cx="0" cy="603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4997450" y="2057400"/>
            <a:ext cx="0" cy="60325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4814888" y="2660650"/>
            <a:ext cx="1825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4267200" y="2660650"/>
            <a:ext cx="73025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Rectangle 35"/>
          <p:cNvSpPr>
            <a:spLocks noChangeArrowheads="1"/>
          </p:cNvSpPr>
          <p:nvPr/>
        </p:nvSpPr>
        <p:spPr bwMode="auto">
          <a:xfrm>
            <a:off x="6629400" y="16764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40995" name="Rectangle 36"/>
          <p:cNvSpPr>
            <a:spLocks noChangeArrowheads="1"/>
          </p:cNvSpPr>
          <p:nvPr/>
        </p:nvSpPr>
        <p:spPr bwMode="auto">
          <a:xfrm>
            <a:off x="7329488" y="2509838"/>
            <a:ext cx="182562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96" name="Rectangle 37"/>
          <p:cNvSpPr>
            <a:spLocks noChangeArrowheads="1"/>
          </p:cNvSpPr>
          <p:nvPr/>
        </p:nvSpPr>
        <p:spPr bwMode="auto">
          <a:xfrm>
            <a:off x="7146926" y="2509838"/>
            <a:ext cx="182563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97" name="Rectangle 38"/>
          <p:cNvSpPr>
            <a:spLocks noChangeArrowheads="1"/>
          </p:cNvSpPr>
          <p:nvPr/>
        </p:nvSpPr>
        <p:spPr bwMode="auto">
          <a:xfrm>
            <a:off x="6964363" y="2509838"/>
            <a:ext cx="182562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98" name="Rectangle 39"/>
          <p:cNvSpPr>
            <a:spLocks noChangeArrowheads="1"/>
          </p:cNvSpPr>
          <p:nvPr/>
        </p:nvSpPr>
        <p:spPr bwMode="auto">
          <a:xfrm>
            <a:off x="6781801" y="2509838"/>
            <a:ext cx="182563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0999" name="Rectangle 40"/>
          <p:cNvSpPr>
            <a:spLocks noChangeArrowheads="1"/>
          </p:cNvSpPr>
          <p:nvPr/>
        </p:nvSpPr>
        <p:spPr bwMode="auto">
          <a:xfrm>
            <a:off x="7329488" y="2359026"/>
            <a:ext cx="182562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0" name="Rectangle 41"/>
          <p:cNvSpPr>
            <a:spLocks noChangeArrowheads="1"/>
          </p:cNvSpPr>
          <p:nvPr/>
        </p:nvSpPr>
        <p:spPr bwMode="auto">
          <a:xfrm>
            <a:off x="7146926" y="2359026"/>
            <a:ext cx="182563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1" name="Rectangle 42"/>
          <p:cNvSpPr>
            <a:spLocks noChangeArrowheads="1"/>
          </p:cNvSpPr>
          <p:nvPr/>
        </p:nvSpPr>
        <p:spPr bwMode="auto">
          <a:xfrm>
            <a:off x="6964363" y="2359026"/>
            <a:ext cx="182562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2" name="Rectangle 43"/>
          <p:cNvSpPr>
            <a:spLocks noChangeArrowheads="1"/>
          </p:cNvSpPr>
          <p:nvPr/>
        </p:nvSpPr>
        <p:spPr bwMode="auto">
          <a:xfrm>
            <a:off x="6781801" y="2359026"/>
            <a:ext cx="182563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3" name="Rectangle 44"/>
          <p:cNvSpPr>
            <a:spLocks noChangeArrowheads="1"/>
          </p:cNvSpPr>
          <p:nvPr/>
        </p:nvSpPr>
        <p:spPr bwMode="auto">
          <a:xfrm>
            <a:off x="7329488" y="2208213"/>
            <a:ext cx="182562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4" name="Rectangle 45"/>
          <p:cNvSpPr>
            <a:spLocks noChangeArrowheads="1"/>
          </p:cNvSpPr>
          <p:nvPr/>
        </p:nvSpPr>
        <p:spPr bwMode="auto">
          <a:xfrm>
            <a:off x="7146926" y="2208213"/>
            <a:ext cx="182563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5" name="Rectangle 46"/>
          <p:cNvSpPr>
            <a:spLocks noChangeArrowheads="1"/>
          </p:cNvSpPr>
          <p:nvPr/>
        </p:nvSpPr>
        <p:spPr bwMode="auto">
          <a:xfrm>
            <a:off x="6964363" y="2208213"/>
            <a:ext cx="182562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6" name="Rectangle 47"/>
          <p:cNvSpPr>
            <a:spLocks noChangeArrowheads="1"/>
          </p:cNvSpPr>
          <p:nvPr/>
        </p:nvSpPr>
        <p:spPr bwMode="auto">
          <a:xfrm>
            <a:off x="6781801" y="2208213"/>
            <a:ext cx="182563" cy="150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7" name="Rectangle 48"/>
          <p:cNvSpPr>
            <a:spLocks noChangeArrowheads="1"/>
          </p:cNvSpPr>
          <p:nvPr/>
        </p:nvSpPr>
        <p:spPr bwMode="auto">
          <a:xfrm>
            <a:off x="7329488" y="2057401"/>
            <a:ext cx="182562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8" name="Rectangle 49"/>
          <p:cNvSpPr>
            <a:spLocks noChangeArrowheads="1"/>
          </p:cNvSpPr>
          <p:nvPr/>
        </p:nvSpPr>
        <p:spPr bwMode="auto">
          <a:xfrm>
            <a:off x="7146926" y="2057401"/>
            <a:ext cx="182563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09" name="Rectangle 50"/>
          <p:cNvSpPr>
            <a:spLocks noChangeArrowheads="1"/>
          </p:cNvSpPr>
          <p:nvPr/>
        </p:nvSpPr>
        <p:spPr bwMode="auto">
          <a:xfrm>
            <a:off x="6964363" y="2057401"/>
            <a:ext cx="182562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10" name="Rectangle 51"/>
          <p:cNvSpPr>
            <a:spLocks noChangeArrowheads="1"/>
          </p:cNvSpPr>
          <p:nvPr/>
        </p:nvSpPr>
        <p:spPr bwMode="auto">
          <a:xfrm>
            <a:off x="6781801" y="2057401"/>
            <a:ext cx="182563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Symbol" charset="2"/>
              <a:buNone/>
            </a:pPr>
            <a:endParaRPr lang="ko-KR" altLang="en-US" sz="400">
              <a:latin typeface="Gill Sans MT" charset="0"/>
              <a:ea typeface="굴림" charset="-127"/>
            </a:endParaRPr>
          </a:p>
        </p:txBody>
      </p:sp>
      <p:sp>
        <p:nvSpPr>
          <p:cNvPr id="41011" name="Line 52"/>
          <p:cNvSpPr>
            <a:spLocks noChangeShapeType="1"/>
          </p:cNvSpPr>
          <p:nvPr/>
        </p:nvSpPr>
        <p:spPr bwMode="auto">
          <a:xfrm>
            <a:off x="6781800" y="2057400"/>
            <a:ext cx="73025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2" name="Line 53"/>
          <p:cNvSpPr>
            <a:spLocks noChangeShapeType="1"/>
          </p:cNvSpPr>
          <p:nvPr/>
        </p:nvSpPr>
        <p:spPr bwMode="auto">
          <a:xfrm>
            <a:off x="6781800" y="2208213"/>
            <a:ext cx="7302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3" name="Line 54"/>
          <p:cNvSpPr>
            <a:spLocks noChangeShapeType="1"/>
          </p:cNvSpPr>
          <p:nvPr/>
        </p:nvSpPr>
        <p:spPr bwMode="auto">
          <a:xfrm>
            <a:off x="6781800" y="2359025"/>
            <a:ext cx="7302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4" name="Line 55"/>
          <p:cNvSpPr>
            <a:spLocks noChangeShapeType="1"/>
          </p:cNvSpPr>
          <p:nvPr/>
        </p:nvSpPr>
        <p:spPr bwMode="auto">
          <a:xfrm>
            <a:off x="6781800" y="2509838"/>
            <a:ext cx="7302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5" name="Line 56"/>
          <p:cNvSpPr>
            <a:spLocks noChangeShapeType="1"/>
          </p:cNvSpPr>
          <p:nvPr/>
        </p:nvSpPr>
        <p:spPr bwMode="auto">
          <a:xfrm>
            <a:off x="6781800" y="2057400"/>
            <a:ext cx="0" cy="60325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6" name="Line 57"/>
          <p:cNvSpPr>
            <a:spLocks noChangeShapeType="1"/>
          </p:cNvSpPr>
          <p:nvPr/>
        </p:nvSpPr>
        <p:spPr bwMode="auto">
          <a:xfrm>
            <a:off x="6964363" y="2057400"/>
            <a:ext cx="0" cy="603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7" name="Line 58"/>
          <p:cNvSpPr>
            <a:spLocks noChangeShapeType="1"/>
          </p:cNvSpPr>
          <p:nvPr/>
        </p:nvSpPr>
        <p:spPr bwMode="auto">
          <a:xfrm>
            <a:off x="7146925" y="2057400"/>
            <a:ext cx="0" cy="603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8" name="Line 59"/>
          <p:cNvSpPr>
            <a:spLocks noChangeShapeType="1"/>
          </p:cNvSpPr>
          <p:nvPr/>
        </p:nvSpPr>
        <p:spPr bwMode="auto">
          <a:xfrm>
            <a:off x="7329488" y="2057400"/>
            <a:ext cx="0" cy="603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9" name="Line 60"/>
          <p:cNvSpPr>
            <a:spLocks noChangeShapeType="1"/>
          </p:cNvSpPr>
          <p:nvPr/>
        </p:nvSpPr>
        <p:spPr bwMode="auto">
          <a:xfrm>
            <a:off x="7512050" y="2057400"/>
            <a:ext cx="0" cy="60325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0" name="Line 61"/>
          <p:cNvSpPr>
            <a:spLocks noChangeShapeType="1"/>
          </p:cNvSpPr>
          <p:nvPr/>
        </p:nvSpPr>
        <p:spPr bwMode="auto">
          <a:xfrm>
            <a:off x="7329488" y="2660650"/>
            <a:ext cx="1825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1" name="Line 62"/>
          <p:cNvSpPr>
            <a:spLocks noChangeShapeType="1"/>
          </p:cNvSpPr>
          <p:nvPr/>
        </p:nvSpPr>
        <p:spPr bwMode="auto">
          <a:xfrm>
            <a:off x="6781800" y="2660650"/>
            <a:ext cx="73025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2" name="AutoShape 63"/>
          <p:cNvSpPr>
            <a:spLocks noChangeArrowheads="1"/>
          </p:cNvSpPr>
          <p:nvPr/>
        </p:nvSpPr>
        <p:spPr bwMode="auto">
          <a:xfrm>
            <a:off x="28194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41023" name="Line 64"/>
          <p:cNvSpPr>
            <a:spLocks noChangeShapeType="1"/>
          </p:cNvSpPr>
          <p:nvPr/>
        </p:nvSpPr>
        <p:spPr bwMode="auto">
          <a:xfrm>
            <a:off x="3200400" y="2362200"/>
            <a:ext cx="106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4" name="Line 65"/>
          <p:cNvSpPr>
            <a:spLocks noChangeShapeType="1"/>
          </p:cNvSpPr>
          <p:nvPr/>
        </p:nvSpPr>
        <p:spPr bwMode="auto">
          <a:xfrm>
            <a:off x="5029200" y="2362200"/>
            <a:ext cx="1752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5" name="Line 66"/>
          <p:cNvSpPr>
            <a:spLocks noChangeShapeType="1"/>
          </p:cNvSpPr>
          <p:nvPr/>
        </p:nvSpPr>
        <p:spPr bwMode="auto">
          <a:xfrm>
            <a:off x="7543800" y="236220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6" name="Text Box 67"/>
          <p:cNvSpPr txBox="1">
            <a:spLocks noChangeArrowheads="1"/>
          </p:cNvSpPr>
          <p:nvPr/>
        </p:nvSpPr>
        <p:spPr bwMode="auto">
          <a:xfrm>
            <a:off x="2803525" y="30845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  <p:sp>
        <p:nvSpPr>
          <p:cNvPr id="41027" name="Text Box 68"/>
          <p:cNvSpPr txBox="1">
            <a:spLocks noChangeArrowheads="1"/>
          </p:cNvSpPr>
          <p:nvPr/>
        </p:nvSpPr>
        <p:spPr bwMode="auto">
          <a:xfrm>
            <a:off x="4343400" y="31242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41028" name="Text Box 69"/>
          <p:cNvSpPr txBox="1">
            <a:spLocks noChangeArrowheads="1"/>
          </p:cNvSpPr>
          <p:nvPr/>
        </p:nvSpPr>
        <p:spPr bwMode="auto">
          <a:xfrm>
            <a:off x="5486401" y="2438400"/>
            <a:ext cx="10424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Network</a:t>
            </a:r>
          </a:p>
        </p:txBody>
      </p:sp>
      <p:sp>
        <p:nvSpPr>
          <p:cNvPr id="41029" name="Text Box 70"/>
          <p:cNvSpPr txBox="1">
            <a:spLocks noChangeArrowheads="1"/>
          </p:cNvSpPr>
          <p:nvPr/>
        </p:nvSpPr>
        <p:spPr bwMode="auto">
          <a:xfrm>
            <a:off x="6705600" y="30480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41030" name="Text Box 71"/>
          <p:cNvSpPr txBox="1">
            <a:spLocks noChangeArrowheads="1"/>
          </p:cNvSpPr>
          <p:nvPr/>
        </p:nvSpPr>
        <p:spPr bwMode="auto">
          <a:xfrm>
            <a:off x="8610600" y="3048001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1342183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t>Junghoo "John" Cho (UCLA Computer Science)</a:t>
            </a:r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3BA25F3-DBA4-164A-A44F-C85F239EE3F9}" type="slidenum"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pPr/>
              <a:t>14</a:t>
            </a:fld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Errors from Network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411663"/>
          </a:xfrm>
        </p:spPr>
        <p:txBody>
          <a:bodyPr/>
          <a:lstStyle/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endParaRPr lang="ko-KR" altLang="en-US" dirty="0">
              <a:ea typeface="굴림" charset="-127"/>
            </a:endParaRPr>
          </a:p>
          <a:p>
            <a:pPr eaLnBrk="1" hangingPunct="1"/>
            <a:r>
              <a:rPr lang="en-US" altLang="ko-KR" dirty="0">
                <a:ea typeface="굴림" charset="-127"/>
              </a:rPr>
              <a:t>1 error per 10</a:t>
            </a:r>
            <a:r>
              <a:rPr lang="en-US" altLang="ko-KR" baseline="30000" dirty="0">
                <a:ea typeface="굴림" charset="-127"/>
              </a:rPr>
              <a:t>12 </a:t>
            </a:r>
            <a:endParaRPr lang="en-US" altLang="ko-KR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8 PB x 8 bits (= 64 x 10</a:t>
            </a:r>
            <a:r>
              <a:rPr lang="en-US" altLang="ko-KR" baseline="30000" dirty="0">
                <a:ea typeface="굴림" charset="-127"/>
              </a:rPr>
              <a:t>15</a:t>
            </a:r>
            <a:r>
              <a:rPr lang="en-US" altLang="ko-KR" dirty="0">
                <a:ea typeface="굴림" charset="-127"/>
              </a:rPr>
              <a:t>) transfer</a:t>
            </a:r>
            <a:br>
              <a:rPr lang="en-US" altLang="ko-KR" dirty="0">
                <a:ea typeface="굴림" charset="-127"/>
              </a:rPr>
            </a:br>
            <a:r>
              <a:rPr lang="en-US" altLang="ko-KR" dirty="0">
                <a:ea typeface="굴림" charset="-127"/>
                <a:sym typeface="Wingdings" charset="2"/>
              </a:rPr>
              <a:t>→ 64,000 bit errors from network transfer!!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86106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grpSp>
        <p:nvGrpSpPr>
          <p:cNvPr id="43014" name="Group 5"/>
          <p:cNvGrpSpPr>
            <a:grpSpLocks/>
          </p:cNvGrpSpPr>
          <p:nvPr/>
        </p:nvGrpSpPr>
        <p:grpSpPr bwMode="auto">
          <a:xfrm>
            <a:off x="4114800" y="1676400"/>
            <a:ext cx="1066800" cy="1219200"/>
            <a:chOff x="1200" y="1968"/>
            <a:chExt cx="672" cy="768"/>
          </a:xfrm>
        </p:grpSpPr>
        <p:sp>
          <p:nvSpPr>
            <p:cNvPr id="43053" name="Rectangle 6"/>
            <p:cNvSpPr>
              <a:spLocks noChangeArrowheads="1"/>
            </p:cNvSpPr>
            <p:nvPr/>
          </p:nvSpPr>
          <p:spPr bwMode="auto">
            <a:xfrm>
              <a:off x="1200" y="196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43054" name="Rectangle 7"/>
            <p:cNvSpPr>
              <a:spLocks noChangeArrowheads="1"/>
            </p:cNvSpPr>
            <p:nvPr/>
          </p:nvSpPr>
          <p:spPr bwMode="auto">
            <a:xfrm>
              <a:off x="164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55" name="Rectangle 8"/>
            <p:cNvSpPr>
              <a:spLocks noChangeArrowheads="1"/>
            </p:cNvSpPr>
            <p:nvPr/>
          </p:nvSpPr>
          <p:spPr bwMode="auto">
            <a:xfrm>
              <a:off x="152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56" name="Rectangle 9"/>
            <p:cNvSpPr>
              <a:spLocks noChangeArrowheads="1"/>
            </p:cNvSpPr>
            <p:nvPr/>
          </p:nvSpPr>
          <p:spPr bwMode="auto">
            <a:xfrm>
              <a:off x="141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57" name="Rectangle 10"/>
            <p:cNvSpPr>
              <a:spLocks noChangeArrowheads="1"/>
            </p:cNvSpPr>
            <p:nvPr/>
          </p:nvSpPr>
          <p:spPr bwMode="auto">
            <a:xfrm>
              <a:off x="129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58" name="Rectangle 11"/>
            <p:cNvSpPr>
              <a:spLocks noChangeArrowheads="1"/>
            </p:cNvSpPr>
            <p:nvPr/>
          </p:nvSpPr>
          <p:spPr bwMode="auto">
            <a:xfrm>
              <a:off x="164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59" name="Rectangle 12"/>
            <p:cNvSpPr>
              <a:spLocks noChangeArrowheads="1"/>
            </p:cNvSpPr>
            <p:nvPr/>
          </p:nvSpPr>
          <p:spPr bwMode="auto">
            <a:xfrm>
              <a:off x="152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0" name="Rectangle 13"/>
            <p:cNvSpPr>
              <a:spLocks noChangeArrowheads="1"/>
            </p:cNvSpPr>
            <p:nvPr/>
          </p:nvSpPr>
          <p:spPr bwMode="auto">
            <a:xfrm>
              <a:off x="141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1" name="Rectangle 14"/>
            <p:cNvSpPr>
              <a:spLocks noChangeArrowheads="1"/>
            </p:cNvSpPr>
            <p:nvPr/>
          </p:nvSpPr>
          <p:spPr bwMode="auto">
            <a:xfrm>
              <a:off x="129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2" name="Rectangle 15"/>
            <p:cNvSpPr>
              <a:spLocks noChangeArrowheads="1"/>
            </p:cNvSpPr>
            <p:nvPr/>
          </p:nvSpPr>
          <p:spPr bwMode="auto">
            <a:xfrm>
              <a:off x="164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3" name="Rectangle 16"/>
            <p:cNvSpPr>
              <a:spLocks noChangeArrowheads="1"/>
            </p:cNvSpPr>
            <p:nvPr/>
          </p:nvSpPr>
          <p:spPr bwMode="auto">
            <a:xfrm>
              <a:off x="152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4" name="Rectangle 17"/>
            <p:cNvSpPr>
              <a:spLocks noChangeArrowheads="1"/>
            </p:cNvSpPr>
            <p:nvPr/>
          </p:nvSpPr>
          <p:spPr bwMode="auto">
            <a:xfrm>
              <a:off x="141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5" name="Rectangle 18"/>
            <p:cNvSpPr>
              <a:spLocks noChangeArrowheads="1"/>
            </p:cNvSpPr>
            <p:nvPr/>
          </p:nvSpPr>
          <p:spPr bwMode="auto">
            <a:xfrm>
              <a:off x="129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6" name="Rectangle 19"/>
            <p:cNvSpPr>
              <a:spLocks noChangeArrowheads="1"/>
            </p:cNvSpPr>
            <p:nvPr/>
          </p:nvSpPr>
          <p:spPr bwMode="auto">
            <a:xfrm>
              <a:off x="164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7" name="Rectangle 20"/>
            <p:cNvSpPr>
              <a:spLocks noChangeArrowheads="1"/>
            </p:cNvSpPr>
            <p:nvPr/>
          </p:nvSpPr>
          <p:spPr bwMode="auto">
            <a:xfrm>
              <a:off x="152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8" name="Rectangle 21"/>
            <p:cNvSpPr>
              <a:spLocks noChangeArrowheads="1"/>
            </p:cNvSpPr>
            <p:nvPr/>
          </p:nvSpPr>
          <p:spPr bwMode="auto">
            <a:xfrm>
              <a:off x="141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69" name="Rectangle 22"/>
            <p:cNvSpPr>
              <a:spLocks noChangeArrowheads="1"/>
            </p:cNvSpPr>
            <p:nvPr/>
          </p:nvSpPr>
          <p:spPr bwMode="auto">
            <a:xfrm>
              <a:off x="129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70" name="Line 23"/>
            <p:cNvSpPr>
              <a:spLocks noChangeShapeType="1"/>
            </p:cNvSpPr>
            <p:nvPr/>
          </p:nvSpPr>
          <p:spPr bwMode="auto">
            <a:xfrm>
              <a:off x="1296" y="220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1" name="Line 24"/>
            <p:cNvSpPr>
              <a:spLocks noChangeShapeType="1"/>
            </p:cNvSpPr>
            <p:nvPr/>
          </p:nvSpPr>
          <p:spPr bwMode="auto">
            <a:xfrm>
              <a:off x="1296" y="230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2" name="Line 25"/>
            <p:cNvSpPr>
              <a:spLocks noChangeShapeType="1"/>
            </p:cNvSpPr>
            <p:nvPr/>
          </p:nvSpPr>
          <p:spPr bwMode="auto">
            <a:xfrm>
              <a:off x="1296" y="2398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3" name="Line 26"/>
            <p:cNvSpPr>
              <a:spLocks noChangeShapeType="1"/>
            </p:cNvSpPr>
            <p:nvPr/>
          </p:nvSpPr>
          <p:spPr bwMode="auto">
            <a:xfrm>
              <a:off x="1296" y="249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4" name="Line 27"/>
            <p:cNvSpPr>
              <a:spLocks noChangeShapeType="1"/>
            </p:cNvSpPr>
            <p:nvPr/>
          </p:nvSpPr>
          <p:spPr bwMode="auto">
            <a:xfrm>
              <a:off x="129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5" name="Line 28"/>
            <p:cNvSpPr>
              <a:spLocks noChangeShapeType="1"/>
            </p:cNvSpPr>
            <p:nvPr/>
          </p:nvSpPr>
          <p:spPr bwMode="auto">
            <a:xfrm>
              <a:off x="141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6" name="Line 29"/>
            <p:cNvSpPr>
              <a:spLocks noChangeShapeType="1"/>
            </p:cNvSpPr>
            <p:nvPr/>
          </p:nvSpPr>
          <p:spPr bwMode="auto">
            <a:xfrm>
              <a:off x="1526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7" name="Line 30"/>
            <p:cNvSpPr>
              <a:spLocks noChangeShapeType="1"/>
            </p:cNvSpPr>
            <p:nvPr/>
          </p:nvSpPr>
          <p:spPr bwMode="auto">
            <a:xfrm>
              <a:off x="164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8" name="Line 31"/>
            <p:cNvSpPr>
              <a:spLocks noChangeShapeType="1"/>
            </p:cNvSpPr>
            <p:nvPr/>
          </p:nvSpPr>
          <p:spPr bwMode="auto">
            <a:xfrm>
              <a:off x="175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9" name="Line 32"/>
            <p:cNvSpPr>
              <a:spLocks noChangeShapeType="1"/>
            </p:cNvSpPr>
            <p:nvPr/>
          </p:nvSpPr>
          <p:spPr bwMode="auto">
            <a:xfrm>
              <a:off x="1641" y="258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0" name="Line 33"/>
            <p:cNvSpPr>
              <a:spLocks noChangeShapeType="1"/>
            </p:cNvSpPr>
            <p:nvPr/>
          </p:nvSpPr>
          <p:spPr bwMode="auto">
            <a:xfrm>
              <a:off x="1296" y="258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15" name="Group 34"/>
          <p:cNvGrpSpPr>
            <a:grpSpLocks/>
          </p:cNvGrpSpPr>
          <p:nvPr/>
        </p:nvGrpSpPr>
        <p:grpSpPr bwMode="auto">
          <a:xfrm>
            <a:off x="6629400" y="1676400"/>
            <a:ext cx="1066800" cy="1219200"/>
            <a:chOff x="1200" y="1968"/>
            <a:chExt cx="672" cy="768"/>
          </a:xfrm>
        </p:grpSpPr>
        <p:sp>
          <p:nvSpPr>
            <p:cNvPr id="43025" name="Rectangle 35"/>
            <p:cNvSpPr>
              <a:spLocks noChangeArrowheads="1"/>
            </p:cNvSpPr>
            <p:nvPr/>
          </p:nvSpPr>
          <p:spPr bwMode="auto">
            <a:xfrm>
              <a:off x="1200" y="196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43026" name="Rectangle 36"/>
            <p:cNvSpPr>
              <a:spLocks noChangeArrowheads="1"/>
            </p:cNvSpPr>
            <p:nvPr/>
          </p:nvSpPr>
          <p:spPr bwMode="auto">
            <a:xfrm>
              <a:off x="164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27" name="Rectangle 37"/>
            <p:cNvSpPr>
              <a:spLocks noChangeArrowheads="1"/>
            </p:cNvSpPr>
            <p:nvPr/>
          </p:nvSpPr>
          <p:spPr bwMode="auto">
            <a:xfrm>
              <a:off x="152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28" name="Rectangle 38"/>
            <p:cNvSpPr>
              <a:spLocks noChangeArrowheads="1"/>
            </p:cNvSpPr>
            <p:nvPr/>
          </p:nvSpPr>
          <p:spPr bwMode="auto">
            <a:xfrm>
              <a:off x="1411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29" name="Rectangle 39"/>
            <p:cNvSpPr>
              <a:spLocks noChangeArrowheads="1"/>
            </p:cNvSpPr>
            <p:nvPr/>
          </p:nvSpPr>
          <p:spPr bwMode="auto">
            <a:xfrm>
              <a:off x="1296" y="249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0" name="Rectangle 40"/>
            <p:cNvSpPr>
              <a:spLocks noChangeArrowheads="1"/>
            </p:cNvSpPr>
            <p:nvPr/>
          </p:nvSpPr>
          <p:spPr bwMode="auto">
            <a:xfrm>
              <a:off x="164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1" name="Rectangle 41"/>
            <p:cNvSpPr>
              <a:spLocks noChangeArrowheads="1"/>
            </p:cNvSpPr>
            <p:nvPr/>
          </p:nvSpPr>
          <p:spPr bwMode="auto">
            <a:xfrm>
              <a:off x="152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2" name="Rectangle 42"/>
            <p:cNvSpPr>
              <a:spLocks noChangeArrowheads="1"/>
            </p:cNvSpPr>
            <p:nvPr/>
          </p:nvSpPr>
          <p:spPr bwMode="auto">
            <a:xfrm>
              <a:off x="1411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3" name="Rectangle 43"/>
            <p:cNvSpPr>
              <a:spLocks noChangeArrowheads="1"/>
            </p:cNvSpPr>
            <p:nvPr/>
          </p:nvSpPr>
          <p:spPr bwMode="auto">
            <a:xfrm>
              <a:off x="1296" y="239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4" name="Rectangle 44"/>
            <p:cNvSpPr>
              <a:spLocks noChangeArrowheads="1"/>
            </p:cNvSpPr>
            <p:nvPr/>
          </p:nvSpPr>
          <p:spPr bwMode="auto">
            <a:xfrm>
              <a:off x="164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5" name="Rectangle 45"/>
            <p:cNvSpPr>
              <a:spLocks noChangeArrowheads="1"/>
            </p:cNvSpPr>
            <p:nvPr/>
          </p:nvSpPr>
          <p:spPr bwMode="auto">
            <a:xfrm>
              <a:off x="152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6" name="Rectangle 46"/>
            <p:cNvSpPr>
              <a:spLocks noChangeArrowheads="1"/>
            </p:cNvSpPr>
            <p:nvPr/>
          </p:nvSpPr>
          <p:spPr bwMode="auto">
            <a:xfrm>
              <a:off x="1411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7" name="Rectangle 47"/>
            <p:cNvSpPr>
              <a:spLocks noChangeArrowheads="1"/>
            </p:cNvSpPr>
            <p:nvPr/>
          </p:nvSpPr>
          <p:spPr bwMode="auto">
            <a:xfrm>
              <a:off x="1296" y="2303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8" name="Rectangle 48"/>
            <p:cNvSpPr>
              <a:spLocks noChangeArrowheads="1"/>
            </p:cNvSpPr>
            <p:nvPr/>
          </p:nvSpPr>
          <p:spPr bwMode="auto">
            <a:xfrm>
              <a:off x="164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39" name="Rectangle 49"/>
            <p:cNvSpPr>
              <a:spLocks noChangeArrowheads="1"/>
            </p:cNvSpPr>
            <p:nvPr/>
          </p:nvSpPr>
          <p:spPr bwMode="auto">
            <a:xfrm>
              <a:off x="152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40" name="Rectangle 50"/>
            <p:cNvSpPr>
              <a:spLocks noChangeArrowheads="1"/>
            </p:cNvSpPr>
            <p:nvPr/>
          </p:nvSpPr>
          <p:spPr bwMode="auto">
            <a:xfrm>
              <a:off x="1411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41" name="Rectangle 51"/>
            <p:cNvSpPr>
              <a:spLocks noChangeArrowheads="1"/>
            </p:cNvSpPr>
            <p:nvPr/>
          </p:nvSpPr>
          <p:spPr bwMode="auto">
            <a:xfrm>
              <a:off x="1296" y="2208"/>
              <a:ext cx="1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 typeface="Symbol" charset="2"/>
                <a:buNone/>
              </a:pPr>
              <a:endParaRPr lang="ko-KR" altLang="en-US" sz="400">
                <a:latin typeface="Gill Sans MT" charset="0"/>
                <a:ea typeface="굴림" charset="-127"/>
              </a:endParaRPr>
            </a:p>
          </p:txBody>
        </p:sp>
        <p:sp>
          <p:nvSpPr>
            <p:cNvPr id="43042" name="Line 52"/>
            <p:cNvSpPr>
              <a:spLocks noChangeShapeType="1"/>
            </p:cNvSpPr>
            <p:nvPr/>
          </p:nvSpPr>
          <p:spPr bwMode="auto">
            <a:xfrm>
              <a:off x="1296" y="220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53"/>
            <p:cNvSpPr>
              <a:spLocks noChangeShapeType="1"/>
            </p:cNvSpPr>
            <p:nvPr/>
          </p:nvSpPr>
          <p:spPr bwMode="auto">
            <a:xfrm>
              <a:off x="1296" y="230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54"/>
            <p:cNvSpPr>
              <a:spLocks noChangeShapeType="1"/>
            </p:cNvSpPr>
            <p:nvPr/>
          </p:nvSpPr>
          <p:spPr bwMode="auto">
            <a:xfrm>
              <a:off x="1296" y="2398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55"/>
            <p:cNvSpPr>
              <a:spLocks noChangeShapeType="1"/>
            </p:cNvSpPr>
            <p:nvPr/>
          </p:nvSpPr>
          <p:spPr bwMode="auto">
            <a:xfrm>
              <a:off x="1296" y="2493"/>
              <a:ext cx="4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56"/>
            <p:cNvSpPr>
              <a:spLocks noChangeShapeType="1"/>
            </p:cNvSpPr>
            <p:nvPr/>
          </p:nvSpPr>
          <p:spPr bwMode="auto">
            <a:xfrm>
              <a:off x="129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57"/>
            <p:cNvSpPr>
              <a:spLocks noChangeShapeType="1"/>
            </p:cNvSpPr>
            <p:nvPr/>
          </p:nvSpPr>
          <p:spPr bwMode="auto">
            <a:xfrm>
              <a:off x="141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58"/>
            <p:cNvSpPr>
              <a:spLocks noChangeShapeType="1"/>
            </p:cNvSpPr>
            <p:nvPr/>
          </p:nvSpPr>
          <p:spPr bwMode="auto">
            <a:xfrm>
              <a:off x="1526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59"/>
            <p:cNvSpPr>
              <a:spLocks noChangeShapeType="1"/>
            </p:cNvSpPr>
            <p:nvPr/>
          </p:nvSpPr>
          <p:spPr bwMode="auto">
            <a:xfrm>
              <a:off x="1641" y="2208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60"/>
            <p:cNvSpPr>
              <a:spLocks noChangeShapeType="1"/>
            </p:cNvSpPr>
            <p:nvPr/>
          </p:nvSpPr>
          <p:spPr bwMode="auto">
            <a:xfrm>
              <a:off x="1756" y="2208"/>
              <a:ext cx="0" cy="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61"/>
            <p:cNvSpPr>
              <a:spLocks noChangeShapeType="1"/>
            </p:cNvSpPr>
            <p:nvPr/>
          </p:nvSpPr>
          <p:spPr bwMode="auto">
            <a:xfrm>
              <a:off x="1641" y="258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62"/>
            <p:cNvSpPr>
              <a:spLocks noChangeShapeType="1"/>
            </p:cNvSpPr>
            <p:nvPr/>
          </p:nvSpPr>
          <p:spPr bwMode="auto">
            <a:xfrm>
              <a:off x="1296" y="2588"/>
              <a:ext cx="4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6" name="AutoShape 63"/>
          <p:cNvSpPr>
            <a:spLocks noChangeArrowheads="1"/>
          </p:cNvSpPr>
          <p:nvPr/>
        </p:nvSpPr>
        <p:spPr bwMode="auto">
          <a:xfrm>
            <a:off x="2819400" y="1676400"/>
            <a:ext cx="685800" cy="1219200"/>
          </a:xfrm>
          <a:prstGeom prst="can">
            <a:avLst>
              <a:gd name="adj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43017" name="Line 64"/>
          <p:cNvSpPr>
            <a:spLocks noChangeShapeType="1"/>
          </p:cNvSpPr>
          <p:nvPr/>
        </p:nvSpPr>
        <p:spPr bwMode="auto">
          <a:xfrm>
            <a:off x="3200400" y="2362200"/>
            <a:ext cx="106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65"/>
          <p:cNvSpPr>
            <a:spLocks noChangeShapeType="1"/>
          </p:cNvSpPr>
          <p:nvPr/>
        </p:nvSpPr>
        <p:spPr bwMode="auto">
          <a:xfrm>
            <a:off x="5029200" y="2362200"/>
            <a:ext cx="1752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66"/>
          <p:cNvSpPr>
            <a:spLocks noChangeShapeType="1"/>
          </p:cNvSpPr>
          <p:nvPr/>
        </p:nvSpPr>
        <p:spPr bwMode="auto">
          <a:xfrm>
            <a:off x="7543800" y="236220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Text Box 67"/>
          <p:cNvSpPr txBox="1">
            <a:spLocks noChangeArrowheads="1"/>
          </p:cNvSpPr>
          <p:nvPr/>
        </p:nvSpPr>
        <p:spPr bwMode="auto">
          <a:xfrm>
            <a:off x="2803525" y="30845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  <p:sp>
        <p:nvSpPr>
          <p:cNvPr id="43021" name="Text Box 68"/>
          <p:cNvSpPr txBox="1">
            <a:spLocks noChangeArrowheads="1"/>
          </p:cNvSpPr>
          <p:nvPr/>
        </p:nvSpPr>
        <p:spPr bwMode="auto">
          <a:xfrm>
            <a:off x="4343400" y="31242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43022" name="Text Box 69"/>
          <p:cNvSpPr txBox="1">
            <a:spLocks noChangeArrowheads="1"/>
          </p:cNvSpPr>
          <p:nvPr/>
        </p:nvSpPr>
        <p:spPr bwMode="auto">
          <a:xfrm>
            <a:off x="5486401" y="2438400"/>
            <a:ext cx="10424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Network</a:t>
            </a:r>
          </a:p>
        </p:txBody>
      </p:sp>
      <p:sp>
        <p:nvSpPr>
          <p:cNvPr id="43023" name="Text Box 70"/>
          <p:cNvSpPr txBox="1">
            <a:spLocks noChangeArrowheads="1"/>
          </p:cNvSpPr>
          <p:nvPr/>
        </p:nvSpPr>
        <p:spPr bwMode="auto">
          <a:xfrm>
            <a:off x="6705600" y="30480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RAM</a:t>
            </a:r>
          </a:p>
        </p:txBody>
      </p:sp>
      <p:sp>
        <p:nvSpPr>
          <p:cNvPr id="43024" name="Text Box 71"/>
          <p:cNvSpPr txBox="1">
            <a:spLocks noChangeArrowheads="1"/>
          </p:cNvSpPr>
          <p:nvPr/>
        </p:nvSpPr>
        <p:spPr bwMode="auto">
          <a:xfrm>
            <a:off x="8610600" y="3048001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22606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Data Size on Data Corruption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During indexing, something </a:t>
            </a:r>
            <a:r>
              <a:rPr lang="en-US" altLang="ko-KR" i="1" dirty="0">
                <a:latin typeface="Times New Roman" charset="0"/>
                <a:ea typeface="굴림" charset="-127"/>
              </a:rPr>
              <a:t>always</a:t>
            </a:r>
            <a:r>
              <a:rPr lang="en-US" altLang="ko-KR" dirty="0">
                <a:ea typeface="굴림" charset="-127"/>
              </a:rPr>
              <a:t> goes wrong</a:t>
            </a:r>
          </a:p>
          <a:p>
            <a:pPr lvl="1"/>
            <a:r>
              <a:rPr lang="en-US" altLang="ko-KR" dirty="0">
                <a:ea typeface="굴림" charset="-127"/>
              </a:rPr>
              <a:t>64,000 bit errors from network</a:t>
            </a:r>
          </a:p>
          <a:p>
            <a:pPr lvl="1"/>
            <a:r>
              <a:rPr lang="en-US" altLang="ko-KR" dirty="0">
                <a:ea typeface="굴림" charset="-127"/>
              </a:rPr>
              <a:t>6,400 bit errors from disk IO</a:t>
            </a:r>
          </a:p>
          <a:p>
            <a:pPr lvl="1"/>
            <a:r>
              <a:rPr lang="en-US" altLang="ko-KR" dirty="0">
                <a:ea typeface="굴림" charset="-127"/>
              </a:rPr>
              <a:t>100 bit errors from memory</a:t>
            </a:r>
          </a:p>
          <a:p>
            <a:r>
              <a:rPr lang="en-US" altLang="ko-KR" sz="3200" dirty="0">
                <a:ea typeface="굴림" charset="-127"/>
              </a:rPr>
              <a:t>Very difficult to trace and debug</a:t>
            </a:r>
          </a:p>
          <a:p>
            <a:pPr lvl="1"/>
            <a:r>
              <a:rPr lang="en-US" altLang="ko-KR" sz="2800" dirty="0">
                <a:ea typeface="굴림" charset="-127"/>
              </a:rPr>
              <a:t>Pure hardware errors, but </a:t>
            </a:r>
            <a:r>
              <a:rPr lang="en-US" altLang="ko-KR" sz="2800" i="1" dirty="0">
                <a:latin typeface="Times New Roman" charset="0"/>
                <a:ea typeface="굴림" charset="-127"/>
              </a:rPr>
              <a:t>very</a:t>
            </a:r>
            <a:r>
              <a:rPr lang="en-US" altLang="ko-KR" sz="2800" dirty="0">
                <a:ea typeface="굴림" charset="-127"/>
              </a:rPr>
              <a:t> difficult to differentiate hardware error and software bug</a:t>
            </a:r>
          </a:p>
          <a:p>
            <a:pPr lvl="2"/>
            <a:r>
              <a:rPr lang="en-US" altLang="ko-KR" sz="2500" dirty="0">
                <a:ea typeface="굴림" charset="-127"/>
              </a:rPr>
              <a:t>Software bugs may also cause similar errors</a:t>
            </a:r>
            <a:endParaRPr lang="en-US" altLang="ko-KR" dirty="0"/>
          </a:p>
          <a:p>
            <a:pPr lvl="1"/>
            <a:r>
              <a:rPr lang="en-US" altLang="ko-KR" sz="2900" dirty="0">
                <a:ea typeface="굴림" charset="-127"/>
              </a:rPr>
              <a:t>Our “consumer” OS/application is not designed to deal with such errors yet</a:t>
            </a:r>
          </a:p>
          <a:p>
            <a:pPr lvl="1"/>
            <a:endParaRPr lang="en-US" altLang="ko-KR" sz="29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3581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Data Size on Data Corruption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Our data pipeline should </a:t>
            </a:r>
            <a:r>
              <a:rPr lang="en-US" altLang="ko-KR" i="1" dirty="0">
                <a:latin typeface="Times New Roman" charset="0"/>
                <a:ea typeface="굴림" charset="-127"/>
              </a:rPr>
              <a:t>verify</a:t>
            </a:r>
            <a:r>
              <a:rPr lang="en-US" altLang="ko-KR" dirty="0">
                <a:ea typeface="굴림" charset="-127"/>
              </a:rPr>
              <a:t> data integrity in every step</a:t>
            </a:r>
          </a:p>
          <a:p>
            <a:pPr lvl="1"/>
            <a:r>
              <a:rPr lang="en-US" altLang="ko-KR" dirty="0">
                <a:ea typeface="굴림" charset="-127"/>
              </a:rPr>
              <a:t>Data corruption in the middle of, say, sorting completely screws up the sorting</a:t>
            </a:r>
          </a:p>
          <a:p>
            <a:pPr lvl="1"/>
            <a:r>
              <a:rPr lang="en-US" altLang="ko-KR" dirty="0">
                <a:ea typeface="굴림" charset="-127"/>
              </a:rPr>
              <a:t>Need a data-verification step after </a:t>
            </a:r>
            <a:r>
              <a:rPr lang="en-US" altLang="ko-KR" i="1" dirty="0">
                <a:latin typeface="Times New Roman" charset="0"/>
                <a:ea typeface="굴림" charset="-127"/>
              </a:rPr>
              <a:t>every</a:t>
            </a:r>
            <a:r>
              <a:rPr lang="en-US" altLang="ko-KR" dirty="0">
                <a:ea typeface="굴림" charset="-127"/>
              </a:rPr>
              <a:t> operation</a:t>
            </a:r>
          </a:p>
          <a:p>
            <a:pPr lvl="1"/>
            <a:r>
              <a:rPr lang="en-US" altLang="ko-KR" dirty="0">
                <a:ea typeface="굴림" charset="-127"/>
              </a:rPr>
              <a:t>Algorithm, data structure must be resilient to data corruption</a:t>
            </a:r>
          </a:p>
          <a:p>
            <a:pPr lvl="2"/>
            <a:r>
              <a:rPr lang="en-US" altLang="ko-KR" sz="2100" dirty="0">
                <a:ea typeface="굴림" charset="-127"/>
              </a:rPr>
              <a:t>Check points, etc.</a:t>
            </a:r>
          </a:p>
          <a:p>
            <a:r>
              <a:rPr lang="en-US" altLang="ko-KR" dirty="0">
                <a:ea typeface="굴림" charset="-127"/>
              </a:rPr>
              <a:t>ECC RAM is a must</a:t>
            </a:r>
          </a:p>
          <a:p>
            <a:pPr lvl="1"/>
            <a:r>
              <a:rPr lang="en-US" altLang="ko-KR" sz="2200" dirty="0">
                <a:ea typeface="굴림" charset="-127"/>
              </a:rPr>
              <a:t>Can detect most 1 bit errors</a:t>
            </a:r>
          </a:p>
          <a:p>
            <a:pPr lvl="1"/>
            <a:endParaRPr lang="en-US" altLang="ko-KR" sz="29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2163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of Query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40,000 queries / sec</a:t>
            </a:r>
          </a:p>
          <a:p>
            <a:r>
              <a:rPr lang="en-US" altLang="ko-KR" dirty="0">
                <a:ea typeface="굴림" charset="-127"/>
              </a:rPr>
              <a:t>Rule of thumb: 10 requests / sec / CPU</a:t>
            </a:r>
          </a:p>
          <a:p>
            <a:pPr lvl="1"/>
            <a:r>
              <a:rPr lang="en-US" altLang="ko-KR" dirty="0">
                <a:ea typeface="굴림" charset="-127"/>
              </a:rPr>
              <a:t>The exact number depends on number of disks, memory size, etc.</a:t>
            </a:r>
          </a:p>
          <a:p>
            <a:pPr lvl="1"/>
            <a:r>
              <a:rPr lang="en-US" altLang="ko-KR" dirty="0">
                <a:ea typeface="굴림" charset="-127"/>
              </a:rPr>
              <a:t>~ 4,000 machines just to answer queries</a:t>
            </a:r>
          </a:p>
          <a:p>
            <a:r>
              <a:rPr lang="en-US" altLang="ko-KR" dirty="0">
                <a:ea typeface="굴림" charset="-127"/>
              </a:rPr>
              <a:t>5KB / answer page</a:t>
            </a:r>
          </a:p>
          <a:p>
            <a:pPr lvl="1"/>
            <a:r>
              <a:rPr lang="en-US" altLang="ko-KR" dirty="0">
                <a:ea typeface="굴림" charset="-127"/>
              </a:rPr>
              <a:t>40,000 x 5KB x 8bit ~ 1.6 </a:t>
            </a:r>
            <a:r>
              <a:rPr lang="en-US" altLang="ko-KR" dirty="0" err="1">
                <a:ea typeface="굴림" charset="-127"/>
              </a:rPr>
              <a:t>Gbps</a:t>
            </a:r>
            <a:endParaRPr lang="en-US" altLang="ko-KR" dirty="0">
              <a:ea typeface="굴림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90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of Query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Index size: 8 PB </a:t>
            </a:r>
            <a:r>
              <a:rPr lang="en-US" altLang="ko-KR" dirty="0">
                <a:ea typeface="굴림" charset="-127"/>
                <a:sym typeface="Wingdings" charset="2"/>
              </a:rPr>
              <a:t>→ 800 disks, 200 machines</a:t>
            </a:r>
          </a:p>
          <a:p>
            <a:r>
              <a:rPr lang="en-US" altLang="ko-KR" dirty="0">
                <a:ea typeface="굴림" charset="-127"/>
                <a:sym typeface="Wingdings" charset="2"/>
              </a:rPr>
              <a:t>Potentially 200-machine cluster to answer a query</a:t>
            </a:r>
          </a:p>
          <a:p>
            <a:pPr lvl="1"/>
            <a:r>
              <a:rPr lang="en-US" altLang="ko-KR" sz="2200" dirty="0">
                <a:ea typeface="굴림" charset="-127"/>
                <a:sym typeface="Wingdings" charset="2"/>
              </a:rPr>
              <a:t>If one machine goes down, the cluster may go down</a:t>
            </a:r>
          </a:p>
          <a:p>
            <a:r>
              <a:rPr lang="en-US" altLang="ko-KR" dirty="0">
                <a:ea typeface="굴림" charset="-127"/>
                <a:sym typeface="Wingdings" charset="2"/>
              </a:rPr>
              <a:t>Multi-tier index structure can be helpful</a:t>
            </a:r>
          </a:p>
          <a:p>
            <a:pPr lvl="1"/>
            <a:r>
              <a:rPr lang="en-US" altLang="ko-KR" sz="2200" dirty="0">
                <a:ea typeface="굴림" charset="-127"/>
              </a:rPr>
              <a:t>Tier 1: Popular (high PageRank) page index</a:t>
            </a:r>
          </a:p>
          <a:p>
            <a:pPr lvl="1"/>
            <a:r>
              <a:rPr lang="en-US" altLang="ko-KR" sz="2200" dirty="0">
                <a:ea typeface="굴림" charset="-127"/>
              </a:rPr>
              <a:t>Tier 2: Less popular page index</a:t>
            </a:r>
          </a:p>
          <a:p>
            <a:pPr lvl="1"/>
            <a:r>
              <a:rPr lang="en-US" altLang="ko-KR" sz="2200" dirty="0">
                <a:ea typeface="굴림" charset="-127"/>
              </a:rPr>
              <a:t>Answer most queries with tier-1 cluster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5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Data Size on System 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Disk mean time to failure: ~ 3 years</a:t>
            </a:r>
            <a:br>
              <a:rPr lang="en-US" altLang="ko-KR" dirty="0">
                <a:ea typeface="굴림" charset="-127"/>
              </a:rPr>
            </a:br>
            <a:r>
              <a:rPr lang="en-US" altLang="ko-KR" dirty="0">
                <a:ea typeface="굴림" charset="-127"/>
                <a:sym typeface="Wingdings" charset="2"/>
              </a:rPr>
              <a:t> → 	(3 x 365 days) / 800 disks ~ 1 day</a:t>
            </a:r>
          </a:p>
          <a:p>
            <a:r>
              <a:rPr lang="en-US" altLang="ko-KR" dirty="0">
                <a:ea typeface="굴림" charset="-127"/>
              </a:rPr>
              <a:t>One disk failure every day!!</a:t>
            </a:r>
          </a:p>
          <a:p>
            <a:pPr lvl="1"/>
            <a:r>
              <a:rPr lang="en-US" altLang="ko-KR" dirty="0">
                <a:ea typeface="굴림" charset="-127"/>
              </a:rPr>
              <a:t>Remember, this is just for one copy</a:t>
            </a:r>
          </a:p>
          <a:p>
            <a:pPr lvl="1"/>
            <a:r>
              <a:rPr lang="en-US" altLang="ko-KR" dirty="0">
                <a:ea typeface="굴림" charset="-127"/>
              </a:rPr>
              <a:t>Data organization should be </a:t>
            </a:r>
            <a:r>
              <a:rPr lang="en-US" altLang="ko-KR" i="1" dirty="0">
                <a:latin typeface="Times New Roman" charset="0"/>
                <a:ea typeface="굴림" charset="-127"/>
              </a:rPr>
              <a:t>very</a:t>
            </a:r>
            <a:r>
              <a:rPr lang="en-US" altLang="ko-KR" dirty="0">
                <a:ea typeface="굴림" charset="-127"/>
              </a:rPr>
              <a:t> resilient to disk failure</a:t>
            </a:r>
          </a:p>
          <a:p>
            <a:pPr lvl="1"/>
            <a:r>
              <a:rPr lang="en-US" altLang="ko-KR" dirty="0">
                <a:ea typeface="굴림" charset="-127"/>
              </a:rPr>
              <a:t>We should never lose data even if we lose a disk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6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Engine: High-Level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Symbol" charset="2"/>
              <a:buAutoNum type="arabicPeriod"/>
            </a:pPr>
            <a:r>
              <a:rPr lang="en-US" altLang="ko-KR" dirty="0">
                <a:ea typeface="굴림" charset="-127"/>
              </a:rPr>
              <a:t>Crawler</a:t>
            </a:r>
          </a:p>
          <a:p>
            <a:pPr marL="839788" lvl="1" indent="-495300"/>
            <a:r>
              <a:rPr lang="en-US" altLang="ko-KR" dirty="0">
                <a:ea typeface="굴림" charset="-127"/>
              </a:rPr>
              <a:t>Page download &amp; Refresh</a:t>
            </a:r>
          </a:p>
          <a:p>
            <a:pPr marL="571500" indent="-571500">
              <a:buFont typeface="Symbol" charset="2"/>
              <a:buAutoNum type="arabicPeriod"/>
            </a:pPr>
            <a:r>
              <a:rPr lang="en-US" altLang="ko-KR" dirty="0">
                <a:ea typeface="굴림" charset="-127"/>
              </a:rPr>
              <a:t>Indexer</a:t>
            </a:r>
          </a:p>
          <a:p>
            <a:pPr marL="839788" lvl="1" indent="-495300"/>
            <a:r>
              <a:rPr lang="en-US" altLang="ko-KR" dirty="0">
                <a:ea typeface="굴림" charset="-127"/>
              </a:rPr>
              <a:t>Page analysis</a:t>
            </a:r>
          </a:p>
          <a:p>
            <a:pPr marL="839788" lvl="1" indent="-495300"/>
            <a:r>
              <a:rPr lang="en-US" altLang="ko-KR" dirty="0">
                <a:ea typeface="굴림" charset="-127"/>
              </a:rPr>
              <a:t>Index construction</a:t>
            </a:r>
          </a:p>
          <a:p>
            <a:pPr marL="571500" indent="-571500">
              <a:buFont typeface="Symbol" charset="2"/>
              <a:buAutoNum type="arabicPeriod"/>
            </a:pPr>
            <a:r>
              <a:rPr lang="en-US" altLang="ko-KR" dirty="0">
                <a:ea typeface="굴림" charset="-127"/>
              </a:rPr>
              <a:t>Query Processor</a:t>
            </a:r>
          </a:p>
          <a:p>
            <a:pPr marL="839788" lvl="1" indent="-495300"/>
            <a:r>
              <a:rPr lang="en-US" altLang="ko-KR" dirty="0">
                <a:ea typeface="굴림" charset="-127"/>
              </a:rPr>
              <a:t>Page ranking</a:t>
            </a:r>
          </a:p>
          <a:p>
            <a:pPr marL="839788" lvl="1" indent="-495300"/>
            <a:r>
              <a:rPr lang="en-US" altLang="ko-KR" dirty="0">
                <a:ea typeface="굴림" charset="-127"/>
              </a:rPr>
              <a:t>Query logging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75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at Google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~10K Intel-Linux cluster</a:t>
            </a:r>
          </a:p>
          <a:p>
            <a:r>
              <a:rPr lang="en-US" altLang="ko-KR" dirty="0">
                <a:ea typeface="굴림" charset="-127"/>
              </a:rPr>
              <a:t>Assuming 99.9% uptime (8 hour downtime per year)</a:t>
            </a:r>
          </a:p>
          <a:p>
            <a:pPr lvl="1"/>
            <a:r>
              <a:rPr lang="en-US" altLang="ko-KR" sz="2200" dirty="0">
                <a:ea typeface="굴림" charset="-127"/>
              </a:rPr>
              <a:t>10 machines are always down</a:t>
            </a:r>
          </a:p>
          <a:p>
            <a:pPr lvl="1"/>
            <a:r>
              <a:rPr lang="en-US" altLang="ko-KR" sz="2200" dirty="0">
                <a:ea typeface="굴림" charset="-127"/>
              </a:rPr>
              <a:t>Nightmare for system administrators</a:t>
            </a:r>
          </a:p>
          <a:p>
            <a:r>
              <a:rPr lang="en-US" altLang="ko-KR" dirty="0">
                <a:ea typeface="굴림" charset="-127"/>
              </a:rPr>
              <a:t>Assuming 3-year hardware replacement</a:t>
            </a:r>
          </a:p>
          <a:p>
            <a:pPr lvl="1"/>
            <a:r>
              <a:rPr lang="en-US" altLang="ko-KR" sz="2200" dirty="0">
                <a:ea typeface="굴림" charset="-127"/>
              </a:rPr>
              <a:t>Set up, replace and dump 10 machines every day</a:t>
            </a:r>
          </a:p>
          <a:p>
            <a:pPr lvl="1"/>
            <a:r>
              <a:rPr lang="en-US" altLang="ko-KR" sz="2200" dirty="0">
                <a:ea typeface="굴림" charset="-127"/>
              </a:rPr>
              <a:t>Heterogeneity is unavoidable</a:t>
            </a:r>
            <a:br>
              <a:rPr lang="en-US" altLang="ko-KR" sz="2200" dirty="0">
                <a:ea typeface="굴림" charset="-127"/>
              </a:rPr>
            </a:br>
            <a:endParaRPr lang="en-US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838200" y="4841133"/>
            <a:ext cx="8229600" cy="1787525"/>
            <a:chOff x="288" y="2976"/>
            <a:chExt cx="5184" cy="1126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72" y="3312"/>
              <a:ext cx="3376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ct val="30000"/>
                </a:spcAft>
              </a:pPr>
              <a:r>
                <a:rPr lang="en-US" altLang="ko-KR" i="1" dirty="0">
                  <a:latin typeface="Gill Sans MT" charset="0"/>
                  <a:ea typeface="굴림" charset="-127"/>
                </a:rPr>
                <a:t>Position Requirements:</a:t>
              </a:r>
              <a:endParaRPr lang="en-US" altLang="ko-KR" dirty="0">
                <a:latin typeface="Gill Sans MT" charset="0"/>
                <a:ea typeface="굴림" charset="-127"/>
              </a:endParaRPr>
            </a:p>
            <a:p>
              <a:pPr eaLnBrk="1" hangingPunct="1">
                <a:buFontTx/>
                <a:buChar char="•"/>
              </a:pPr>
              <a:r>
                <a:rPr lang="en-US" altLang="ko-KR" dirty="0">
                  <a:latin typeface="Gill Sans MT" charset="0"/>
                  <a:ea typeface="굴림" charset="-127"/>
                </a:rPr>
                <a:t> Able to lift/move 20-30 </a:t>
              </a:r>
              <a:r>
                <a:rPr lang="en-US" altLang="ko-KR" dirty="0" err="1">
                  <a:latin typeface="Gill Sans MT" charset="0"/>
                  <a:ea typeface="굴림" charset="-127"/>
                </a:rPr>
                <a:t>lbs</a:t>
              </a:r>
              <a:r>
                <a:rPr lang="en-US" altLang="ko-KR" dirty="0">
                  <a:latin typeface="Gill Sans MT" charset="0"/>
                  <a:ea typeface="굴림" charset="-127"/>
                </a:rPr>
                <a:t> equipment on a daily basis.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88" y="2976"/>
              <a:ext cx="5184" cy="1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Symbol" charset="2"/>
                <a:buChar char="¨"/>
              </a:pPr>
              <a:r>
                <a:rPr lang="en-US" altLang="ko-KR" sz="2600" dirty="0">
                  <a:latin typeface="Gill Sans MT" charset="0"/>
                  <a:ea typeface="굴림" charset="-127"/>
                </a:rPr>
                <a:t>Job posting at Google</a:t>
              </a:r>
              <a:br>
                <a:rPr lang="en-US" altLang="ko-KR" sz="2600" dirty="0">
                  <a:latin typeface="Gill Sans MT" charset="0"/>
                  <a:ea typeface="굴림" charset="-127"/>
                </a:rPr>
              </a:br>
              <a:br>
                <a:rPr lang="en-US" altLang="ko-KR" sz="2600" dirty="0">
                  <a:latin typeface="Gill Sans MT" charset="0"/>
                  <a:ea typeface="굴림" charset="-127"/>
                </a:rPr>
              </a:br>
              <a:br>
                <a:rPr lang="en-US" altLang="ko-KR" sz="2600" dirty="0">
                  <a:latin typeface="Gill Sans MT" charset="0"/>
                  <a:ea typeface="굴림" charset="-127"/>
                </a:rPr>
              </a:br>
              <a:endParaRPr lang="en-US" altLang="ko-KR" sz="2600" dirty="0">
                <a:latin typeface="Gill Sans MT" charset="0"/>
                <a:ea typeface="굴림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745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t>Junghoo "John" Cho (UCLA Computer Science)</a:t>
            </a:r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B40360-1C1B-754F-A313-1B4A67EC0532}" type="slidenum"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pPr/>
              <a:t>3</a:t>
            </a:fld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533401"/>
            <a:ext cx="8077200" cy="5707063"/>
          </a:xfrm>
        </p:spPr>
      </p:pic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General Architecture</a:t>
            </a:r>
          </a:p>
        </p:txBody>
      </p:sp>
    </p:spTree>
    <p:extLst>
      <p:ext uri="{BB962C8B-B14F-4D97-AF65-F5344CB8AC3E}">
        <p14:creationId xmlns:p14="http://schemas.microsoft.com/office/powerpoint/2010/main" val="14057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of Web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Number of pages indexed: ~ 10 billion pages </a:t>
            </a:r>
          </a:p>
          <a:p>
            <a:pPr lvl="1"/>
            <a:r>
              <a:rPr lang="en-US" altLang="ko-KR" dirty="0">
                <a:ea typeface="굴림" charset="-127"/>
              </a:rPr>
              <a:t>23 million pages in 1998</a:t>
            </a:r>
            <a:endParaRPr lang="ko-KR" altLang="en-US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Index refresh interval: once per month (~ 1200 pages/sec)</a:t>
            </a:r>
          </a:p>
          <a:p>
            <a:r>
              <a:rPr lang="en-US" altLang="ko-KR" dirty="0">
                <a:ea typeface="굴림" charset="-127"/>
              </a:rPr>
              <a:t>Number of queries per sec: ~ 40,000 queries/sec</a:t>
            </a:r>
          </a:p>
          <a:p>
            <a:r>
              <a:rPr lang="en-US" altLang="ko-KR" dirty="0">
                <a:ea typeface="굴림" charset="-127"/>
              </a:rPr>
              <a:t>Services often run on commodity Intel-Linux boxes</a:t>
            </a:r>
          </a:p>
        </p:txBody>
      </p:sp>
    </p:spTree>
    <p:extLst>
      <p:ext uri="{BB962C8B-B14F-4D97-AF65-F5344CB8AC3E}">
        <p14:creationId xmlns:p14="http://schemas.microsoft.com/office/powerpoint/2010/main" val="110514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Relevant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Average page size: 2MB</a:t>
            </a:r>
          </a:p>
          <a:p>
            <a:r>
              <a:rPr lang="en-US" altLang="ko-KR" dirty="0">
                <a:ea typeface="굴림" charset="-127"/>
              </a:rPr>
              <a:t>Average query size: 40B</a:t>
            </a:r>
          </a:p>
          <a:p>
            <a:r>
              <a:rPr lang="en-US" altLang="ko-KR" dirty="0">
                <a:ea typeface="굴림" charset="-127"/>
              </a:rPr>
              <a:t>Average result size: 5KB</a:t>
            </a:r>
          </a:p>
        </p:txBody>
      </p:sp>
    </p:spTree>
    <p:extLst>
      <p:ext uri="{BB962C8B-B14F-4D97-AF65-F5344CB8AC3E}">
        <p14:creationId xmlns:p14="http://schemas.microsoft.com/office/powerpoint/2010/main" val="59064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Total raw HTML data size:</a:t>
            </a:r>
          </a:p>
          <a:p>
            <a:pPr lvl="1"/>
            <a:r>
              <a:rPr lang="en-US" altLang="ko-KR" dirty="0">
                <a:ea typeface="굴림" charset="-127"/>
              </a:rPr>
              <a:t>10 billion x 2MB = 20 PB! (150GB in 1998)</a:t>
            </a:r>
          </a:p>
          <a:p>
            <a:r>
              <a:rPr lang="en-US" altLang="ko-KR" dirty="0">
                <a:ea typeface="굴림" charset="-127"/>
              </a:rPr>
              <a:t>Inverted index roughly the same size as raw corpus</a:t>
            </a:r>
          </a:p>
          <a:p>
            <a:pPr lvl="1"/>
            <a:r>
              <a:rPr lang="en-US" altLang="ko-KR" dirty="0">
                <a:ea typeface="굴림" charset="-127"/>
              </a:rPr>
              <a:t>20 PB for index itself</a:t>
            </a:r>
          </a:p>
          <a:p>
            <a:r>
              <a:rPr lang="en-US" altLang="ko-KR" dirty="0">
                <a:ea typeface="굴림" charset="-127"/>
              </a:rPr>
              <a:t>With simple compression, easy to get 3:1 compression ratio</a:t>
            </a:r>
          </a:p>
          <a:p>
            <a:pPr lvl="1"/>
            <a:r>
              <a:rPr lang="en-US" altLang="ko-KR" dirty="0">
                <a:ea typeface="굴림" charset="-127"/>
              </a:rPr>
              <a:t>~7 PB compressed (let’s use 8 PB for simplicity)</a:t>
            </a:r>
          </a:p>
          <a:p>
            <a:r>
              <a:rPr lang="en-US" altLang="ko-KR" dirty="0">
                <a:ea typeface="굴림" charset="-127"/>
              </a:rPr>
              <a:t>Number of disks necessary for one copy</a:t>
            </a:r>
          </a:p>
          <a:p>
            <a:pPr lvl="1"/>
            <a:r>
              <a:rPr lang="en-US" altLang="ko-KR" dirty="0">
                <a:ea typeface="굴림" charset="-127"/>
              </a:rPr>
              <a:t>8 PB / 10TB per disk = 800 disk</a:t>
            </a:r>
          </a:p>
          <a:p>
            <a:endParaRPr lang="en-US" altLang="ko-KR" dirty="0">
              <a:ea typeface="굴림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5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Data Size on Web Crawling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Efficient crawl is very important</a:t>
            </a:r>
          </a:p>
          <a:p>
            <a:pPr lvl="1"/>
            <a:r>
              <a:rPr lang="en-US" altLang="ko-KR" sz="2200" dirty="0">
                <a:ea typeface="굴림" charset="-127"/>
              </a:rPr>
              <a:t>1 page/sec </a:t>
            </a:r>
            <a:r>
              <a:rPr lang="en-US" altLang="ko-KR" sz="2200" dirty="0">
                <a:ea typeface="굴림" charset="-127"/>
                <a:sym typeface="Wingdings" charset="2"/>
              </a:rPr>
              <a:t>→ 1200 machines just for crawling!</a:t>
            </a:r>
          </a:p>
          <a:p>
            <a:pPr lvl="1"/>
            <a:r>
              <a:rPr lang="en-US" altLang="ko-KR" sz="2200" dirty="0">
                <a:ea typeface="굴림" charset="-127"/>
              </a:rPr>
              <a:t>Parallelization through multi-threading/event-queue necessary</a:t>
            </a:r>
          </a:p>
          <a:p>
            <a:pPr lvl="1"/>
            <a:r>
              <a:rPr lang="en-US" altLang="ko-KR" sz="2200" dirty="0">
                <a:ea typeface="굴림" charset="-127"/>
              </a:rPr>
              <a:t>Complex crawling algorithm -- No, No!</a:t>
            </a:r>
            <a:endParaRPr lang="en-US" altLang="ko-KR" sz="2200" dirty="0">
              <a:ea typeface="굴림" charset="-127"/>
              <a:sym typeface="Wingdings" charset="2"/>
            </a:endParaRPr>
          </a:p>
          <a:p>
            <a:r>
              <a:rPr lang="en-US" altLang="ko-KR" dirty="0">
                <a:ea typeface="굴림" charset="-127"/>
              </a:rPr>
              <a:t>With reasonable optimization</a:t>
            </a:r>
          </a:p>
          <a:p>
            <a:pPr lvl="1"/>
            <a:r>
              <a:rPr lang="en-US" altLang="ko-KR" sz="2200" dirty="0">
                <a:ea typeface="굴림" charset="-127"/>
              </a:rPr>
              <a:t>~ 100 pages/sec/machine (10 </a:t>
            </a:r>
            <a:r>
              <a:rPr lang="en-US" altLang="ko-KR" sz="2200" dirty="0" err="1">
                <a:ea typeface="굴림" charset="-127"/>
              </a:rPr>
              <a:t>ms</a:t>
            </a:r>
            <a:r>
              <a:rPr lang="en-US" altLang="ko-KR" sz="2200" dirty="0">
                <a:ea typeface="굴림" charset="-127"/>
              </a:rPr>
              <a:t>/page)</a:t>
            </a:r>
          </a:p>
          <a:p>
            <a:pPr lvl="1"/>
            <a:r>
              <a:rPr lang="en-US" altLang="ko-KR" sz="2200" dirty="0">
                <a:ea typeface="굴림" charset="-127"/>
              </a:rPr>
              <a:t>~ 12 machines for crawling</a:t>
            </a:r>
          </a:p>
          <a:p>
            <a:r>
              <a:rPr lang="en-US" altLang="ko-KR" dirty="0">
                <a:ea typeface="굴림" charset="-127"/>
              </a:rPr>
              <a:t>Bandwidth consumption</a:t>
            </a:r>
          </a:p>
          <a:p>
            <a:pPr lvl="1"/>
            <a:r>
              <a:rPr lang="en-US" altLang="ko-KR" sz="2200" dirty="0">
                <a:ea typeface="굴림" charset="-127"/>
              </a:rPr>
              <a:t>1200 x 2MB x 8bit ~ 20 </a:t>
            </a:r>
            <a:r>
              <a:rPr lang="en-US" altLang="ko-KR" sz="2200" dirty="0" err="1">
                <a:ea typeface="굴림" charset="-127"/>
              </a:rPr>
              <a:t>Gbps</a:t>
            </a:r>
            <a:endParaRPr lang="en-US" altLang="ko-KR" sz="2200" dirty="0">
              <a:ea typeface="굴림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3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Data Size on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Efficient Indexing is critical</a:t>
            </a:r>
          </a:p>
          <a:p>
            <a:pPr lvl="1"/>
            <a:r>
              <a:rPr lang="en-US" altLang="ko-KR" dirty="0">
                <a:ea typeface="굴림" charset="-127"/>
              </a:rPr>
              <a:t>1200 pages/sec</a:t>
            </a:r>
          </a:p>
          <a:p>
            <a:pPr lvl="1"/>
            <a:r>
              <a:rPr lang="en-US" altLang="ko-KR" dirty="0">
                <a:ea typeface="굴림" charset="-127"/>
              </a:rPr>
              <a:t>Indexing steps</a:t>
            </a:r>
          </a:p>
          <a:p>
            <a:pPr lvl="2"/>
            <a:r>
              <a:rPr lang="en-US" altLang="ko-KR" dirty="0">
                <a:ea typeface="굴림" charset="-127"/>
              </a:rPr>
              <a:t>Load page – Network intensive</a:t>
            </a:r>
          </a:p>
          <a:p>
            <a:pPr lvl="2"/>
            <a:r>
              <a:rPr lang="en-US" altLang="ko-KR" dirty="0">
                <a:ea typeface="굴림" charset="-127"/>
              </a:rPr>
              <a:t>Extract and sort word, create postings – CPU intensive</a:t>
            </a:r>
          </a:p>
          <a:p>
            <a:pPr lvl="2"/>
            <a:r>
              <a:rPr lang="en-US" altLang="ko-KR" dirty="0">
                <a:ea typeface="굴림" charset="-127"/>
              </a:rPr>
              <a:t>Write postings – Disk intensive</a:t>
            </a:r>
          </a:p>
          <a:p>
            <a:pPr lvl="1"/>
            <a:r>
              <a:rPr lang="en-US" altLang="ko-KR" dirty="0">
                <a:ea typeface="굴림" charset="-127"/>
              </a:rPr>
              <a:t>Pipeline indexing steps</a:t>
            </a:r>
          </a:p>
          <a:p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448128" y="4580106"/>
            <a:ext cx="1828800" cy="304800"/>
            <a:chOff x="912" y="3216"/>
            <a:chExt cx="1152" cy="19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2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 dirty="0">
                  <a:latin typeface="Gill Sans MT" charset="0"/>
                  <a:ea typeface="굴림" charset="-127"/>
                </a:rPr>
                <a:t>L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96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>
                  <a:latin typeface="Gill Sans MT" charset="0"/>
                  <a:ea typeface="굴림" charset="-127"/>
                </a:rPr>
                <a:t>S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80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>
                  <a:latin typeface="Gill Sans MT" charset="0"/>
                  <a:ea typeface="굴림" charset="-127"/>
                </a:rPr>
                <a:t>W</a:t>
              </a:r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3057728" y="4884906"/>
            <a:ext cx="1828800" cy="304800"/>
            <a:chOff x="912" y="3216"/>
            <a:chExt cx="1152" cy="192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912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>
                  <a:latin typeface="Gill Sans MT" charset="0"/>
                  <a:ea typeface="굴림" charset="-127"/>
                </a:rPr>
                <a:t>L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296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>
                  <a:latin typeface="Gill Sans MT" charset="0"/>
                  <a:ea typeface="굴림" charset="-127"/>
                </a:rPr>
                <a:t>S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1680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>
                  <a:latin typeface="Gill Sans MT" charset="0"/>
                  <a:ea typeface="굴림" charset="-127"/>
                </a:rPr>
                <a:t>W</a:t>
              </a:r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3667328" y="5189706"/>
            <a:ext cx="1828800" cy="304800"/>
            <a:chOff x="912" y="3216"/>
            <a:chExt cx="1152" cy="192"/>
          </a:xfrm>
        </p:grpSpPr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912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>
                  <a:latin typeface="Gill Sans MT" charset="0"/>
                  <a:ea typeface="굴림" charset="-127"/>
                </a:rPr>
                <a:t>L</a:t>
              </a: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296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>
                  <a:latin typeface="Gill Sans MT" charset="0"/>
                  <a:ea typeface="굴림" charset="-127"/>
                </a:rPr>
                <a:t>S</a:t>
              </a: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680" y="321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ko-KR">
                  <a:latin typeface="Gill Sans MT" charset="0"/>
                  <a:ea typeface="굴림" charset="-127"/>
                </a:rPr>
                <a:t>W</a:t>
              </a:r>
            </a:p>
          </p:txBody>
        </p:sp>
      </p:grp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838528" y="4580106"/>
            <a:ext cx="4171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P1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524328" y="4884906"/>
            <a:ext cx="4171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P2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3133928" y="5189706"/>
            <a:ext cx="4171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>
                <a:latin typeface="Gill Sans MT" charset="0"/>
                <a:ea typeface="굴림" charset="-127"/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122517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t>Junghoo "John" Cho (UCLA Computer Science)</a:t>
            </a:r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19E0AFB-5C62-D64E-A206-87F41006C4D1}" type="slidenum">
              <a:rPr lang="ko-KR" altLang="en-US">
                <a:solidFill>
                  <a:schemeClr val="tx2"/>
                </a:solidFill>
                <a:latin typeface="Gill Sans MT" charset="0"/>
                <a:ea typeface="맑은 고딕" charset="-127"/>
              </a:rPr>
              <a:pPr/>
              <a:t>9</a:t>
            </a:fld>
            <a:endParaRPr lang="en-US" altLang="ko-KR">
              <a:solidFill>
                <a:schemeClr val="tx2"/>
              </a:solidFill>
              <a:latin typeface="Gill Sans MT" charset="0"/>
              <a:ea typeface="맑은 고딕" charset="-127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Simplified Indexing Model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399" y="1752601"/>
            <a:ext cx="6460787" cy="4411663"/>
          </a:xfrm>
        </p:spPr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Model</a:t>
            </a:r>
          </a:p>
          <a:p>
            <a:pPr lvl="1" eaLnBrk="1" hangingPunct="1"/>
            <a:r>
              <a:rPr lang="en-US" altLang="ko-KR" sz="2200" dirty="0">
                <a:ea typeface="굴림" charset="-127"/>
              </a:rPr>
              <a:t>Copy 8PB data from </a:t>
            </a:r>
            <a:r>
              <a:rPr lang="en-US" altLang="ko-KR" sz="2200" dirty="0">
                <a:solidFill>
                  <a:srgbClr val="0000FF"/>
                </a:solidFill>
                <a:ea typeface="굴림" charset="-127"/>
              </a:rPr>
              <a:t>disks in S</a:t>
            </a:r>
            <a:r>
              <a:rPr lang="en-US" altLang="ko-KR" sz="2200" dirty="0">
                <a:ea typeface="굴림" charset="-127"/>
              </a:rPr>
              <a:t> to </a:t>
            </a:r>
            <a:r>
              <a:rPr lang="en-US" altLang="ko-KR" sz="2200" dirty="0">
                <a:solidFill>
                  <a:srgbClr val="0000FF"/>
                </a:solidFill>
                <a:ea typeface="굴림" charset="-127"/>
              </a:rPr>
              <a:t>disks in D</a:t>
            </a:r>
            <a:r>
              <a:rPr lang="en-US" altLang="ko-KR" sz="2200" dirty="0">
                <a:ea typeface="굴림" charset="-127"/>
              </a:rPr>
              <a:t> through network</a:t>
            </a:r>
          </a:p>
          <a:p>
            <a:pPr lvl="1" eaLnBrk="1" hangingPunct="1"/>
            <a:r>
              <a:rPr lang="en-US" altLang="ko-KR" sz="2200" dirty="0">
                <a:ea typeface="굴림" charset="-127"/>
              </a:rPr>
              <a:t>S: crawling machines</a:t>
            </a:r>
          </a:p>
          <a:p>
            <a:pPr lvl="1" eaLnBrk="1" hangingPunct="1"/>
            <a:r>
              <a:rPr lang="en-US" altLang="ko-KR" sz="2200" dirty="0">
                <a:ea typeface="굴림" charset="-127"/>
              </a:rPr>
              <a:t>D: indexing machines</a:t>
            </a:r>
          </a:p>
          <a:p>
            <a:pPr lvl="1" eaLnBrk="1" hangingPunct="1"/>
            <a:r>
              <a:rPr lang="en-US" altLang="ko-KR" sz="2200" dirty="0">
                <a:ea typeface="굴림" charset="-127"/>
              </a:rPr>
              <a:t>8PB crawled data, 8PB index</a:t>
            </a:r>
          </a:p>
          <a:p>
            <a:pPr lvl="1" eaLnBrk="1" hangingPunct="1"/>
            <a:r>
              <a:rPr lang="en-US" altLang="ko-KR" sz="2200" dirty="0">
                <a:ea typeface="굴림" charset="-127"/>
              </a:rPr>
              <a:t>Ignore actual processing</a:t>
            </a:r>
          </a:p>
          <a:p>
            <a:pPr eaLnBrk="1" hangingPunct="1"/>
            <a:r>
              <a:rPr lang="en-US" altLang="ko-KR" dirty="0">
                <a:ea typeface="굴림" charset="-127"/>
              </a:rPr>
              <a:t>4x 10TB disks per machine</a:t>
            </a:r>
          </a:p>
          <a:p>
            <a:pPr lvl="1" eaLnBrk="1" hangingPunct="1"/>
            <a:r>
              <a:rPr lang="en-US" altLang="ko-KR" sz="2200" dirty="0">
                <a:ea typeface="굴림" charset="-127"/>
              </a:rPr>
              <a:t>~200 machines in S and D each</a:t>
            </a:r>
          </a:p>
          <a:p>
            <a:pPr lvl="1" eaLnBrk="1" hangingPunct="1"/>
            <a:r>
              <a:rPr lang="en-US" altLang="ko-KR" sz="2200" dirty="0">
                <a:ea typeface="굴림" charset="-127"/>
              </a:rPr>
              <a:t>16GB RAM per machine</a:t>
            </a:r>
          </a:p>
        </p:txBody>
      </p:sp>
      <p:grpSp>
        <p:nvGrpSpPr>
          <p:cNvPr id="32773" name="Group 122"/>
          <p:cNvGrpSpPr>
            <a:grpSpLocks/>
          </p:cNvGrpSpPr>
          <p:nvPr/>
        </p:nvGrpSpPr>
        <p:grpSpPr bwMode="auto">
          <a:xfrm>
            <a:off x="1681265" y="2085975"/>
            <a:ext cx="2568575" cy="1158875"/>
            <a:chOff x="528" y="1328"/>
            <a:chExt cx="1618" cy="730"/>
          </a:xfrm>
        </p:grpSpPr>
        <p:sp>
          <p:nvSpPr>
            <p:cNvPr id="32819" name="tower"/>
            <p:cNvSpPr>
              <a:spLocks noEditPoints="1" noChangeArrowheads="1"/>
            </p:cNvSpPr>
            <p:nvPr/>
          </p:nvSpPr>
          <p:spPr bwMode="auto">
            <a:xfrm>
              <a:off x="852" y="1472"/>
              <a:ext cx="156" cy="3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15 w 21600"/>
                <a:gd name="T31" fmla="*/ 22542 h 21600"/>
                <a:gd name="T32" fmla="*/ 21462 w 21600"/>
                <a:gd name="T33" fmla="*/ 26972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AutoShape 7"/>
            <p:cNvSpPr>
              <a:spLocks noChangeArrowheads="1"/>
            </p:cNvSpPr>
            <p:nvPr/>
          </p:nvSpPr>
          <p:spPr bwMode="auto">
            <a:xfrm>
              <a:off x="528" y="1472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21" name="AutoShape 8"/>
            <p:cNvSpPr>
              <a:spLocks noChangeArrowheads="1"/>
            </p:cNvSpPr>
            <p:nvPr/>
          </p:nvSpPr>
          <p:spPr bwMode="auto">
            <a:xfrm>
              <a:off x="528" y="1696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22" name="AutoShape 9"/>
            <p:cNvSpPr>
              <a:spLocks noChangeArrowheads="1"/>
            </p:cNvSpPr>
            <p:nvPr/>
          </p:nvSpPr>
          <p:spPr bwMode="auto">
            <a:xfrm>
              <a:off x="679" y="1830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23" name="AutoShape 10"/>
            <p:cNvSpPr>
              <a:spLocks noChangeArrowheads="1"/>
            </p:cNvSpPr>
            <p:nvPr/>
          </p:nvSpPr>
          <p:spPr bwMode="auto">
            <a:xfrm>
              <a:off x="679" y="1360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cxnSp>
          <p:nvCxnSpPr>
            <p:cNvPr id="32824" name="AutoShape 12"/>
            <p:cNvCxnSpPr>
              <a:cxnSpLocks noChangeShapeType="1"/>
              <a:stCxn id="32819" idx="9"/>
              <a:endCxn id="32820" idx="4"/>
            </p:cNvCxnSpPr>
            <p:nvPr/>
          </p:nvCxnSpPr>
          <p:spPr bwMode="auto">
            <a:xfrm flipH="1" flipV="1">
              <a:off x="658" y="1573"/>
              <a:ext cx="194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5" name="AutoShape 13"/>
            <p:cNvCxnSpPr>
              <a:cxnSpLocks noChangeShapeType="1"/>
              <a:stCxn id="32819" idx="9"/>
              <a:endCxn id="32821" idx="4"/>
            </p:cNvCxnSpPr>
            <p:nvPr/>
          </p:nvCxnSpPr>
          <p:spPr bwMode="auto">
            <a:xfrm flipH="1">
              <a:off x="658" y="1680"/>
              <a:ext cx="194" cy="1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6" name="Line 16"/>
            <p:cNvSpPr>
              <a:spLocks noChangeShapeType="1"/>
            </p:cNvSpPr>
            <p:nvPr/>
          </p:nvSpPr>
          <p:spPr bwMode="auto">
            <a:xfrm flipH="1" flipV="1">
              <a:off x="744" y="1472"/>
              <a:ext cx="108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Line 17"/>
            <p:cNvSpPr>
              <a:spLocks noChangeShapeType="1"/>
            </p:cNvSpPr>
            <p:nvPr/>
          </p:nvSpPr>
          <p:spPr bwMode="auto">
            <a:xfrm flipH="1">
              <a:off x="766" y="1674"/>
              <a:ext cx="86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tower"/>
            <p:cNvSpPr>
              <a:spLocks noEditPoints="1" noChangeArrowheads="1"/>
            </p:cNvSpPr>
            <p:nvPr/>
          </p:nvSpPr>
          <p:spPr bwMode="auto">
            <a:xfrm>
              <a:off x="1716" y="1472"/>
              <a:ext cx="156" cy="3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15 w 21600"/>
                <a:gd name="T31" fmla="*/ 22542 h 21600"/>
                <a:gd name="T32" fmla="*/ 21462 w 21600"/>
                <a:gd name="T33" fmla="*/ 26972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AutoShape 61"/>
            <p:cNvSpPr>
              <a:spLocks noChangeArrowheads="1"/>
            </p:cNvSpPr>
            <p:nvPr/>
          </p:nvSpPr>
          <p:spPr bwMode="auto">
            <a:xfrm>
              <a:off x="2016" y="1472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30" name="AutoShape 62"/>
            <p:cNvSpPr>
              <a:spLocks noChangeArrowheads="1"/>
            </p:cNvSpPr>
            <p:nvPr/>
          </p:nvSpPr>
          <p:spPr bwMode="auto">
            <a:xfrm>
              <a:off x="2016" y="1664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31" name="AutoShape 63"/>
            <p:cNvSpPr>
              <a:spLocks noChangeArrowheads="1"/>
            </p:cNvSpPr>
            <p:nvPr/>
          </p:nvSpPr>
          <p:spPr bwMode="auto">
            <a:xfrm>
              <a:off x="1920" y="1856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32" name="AutoShape 64"/>
            <p:cNvSpPr>
              <a:spLocks noChangeArrowheads="1"/>
            </p:cNvSpPr>
            <p:nvPr/>
          </p:nvSpPr>
          <p:spPr bwMode="auto">
            <a:xfrm>
              <a:off x="1872" y="1328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cxnSp>
          <p:nvCxnSpPr>
            <p:cNvPr id="32833" name="AutoShape 65"/>
            <p:cNvCxnSpPr>
              <a:cxnSpLocks noChangeShapeType="1"/>
              <a:stCxn id="32828" idx="4"/>
              <a:endCxn id="32829" idx="2"/>
            </p:cNvCxnSpPr>
            <p:nvPr/>
          </p:nvCxnSpPr>
          <p:spPr bwMode="auto">
            <a:xfrm flipV="1">
              <a:off x="1872" y="1573"/>
              <a:ext cx="144" cy="1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4" name="AutoShape 66"/>
            <p:cNvCxnSpPr>
              <a:cxnSpLocks noChangeShapeType="1"/>
              <a:stCxn id="32828" idx="4"/>
              <a:endCxn id="32830" idx="2"/>
            </p:cNvCxnSpPr>
            <p:nvPr/>
          </p:nvCxnSpPr>
          <p:spPr bwMode="auto">
            <a:xfrm>
              <a:off x="1872" y="1682"/>
              <a:ext cx="144" cy="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35" name="Line 67"/>
            <p:cNvSpPr>
              <a:spLocks noChangeShapeType="1"/>
            </p:cNvSpPr>
            <p:nvPr/>
          </p:nvSpPr>
          <p:spPr bwMode="auto">
            <a:xfrm flipV="1">
              <a:off x="1872" y="1424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68"/>
            <p:cNvSpPr>
              <a:spLocks noChangeShapeType="1"/>
            </p:cNvSpPr>
            <p:nvPr/>
          </p:nvSpPr>
          <p:spPr bwMode="auto">
            <a:xfrm>
              <a:off x="1872" y="16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2837" name="AutoShape 80"/>
            <p:cNvCxnSpPr>
              <a:cxnSpLocks noChangeShapeType="1"/>
              <a:stCxn id="32819" idx="4"/>
              <a:endCxn id="32828" idx="9"/>
            </p:cNvCxnSpPr>
            <p:nvPr/>
          </p:nvCxnSpPr>
          <p:spPr bwMode="auto">
            <a:xfrm flipV="1">
              <a:off x="1008" y="1680"/>
              <a:ext cx="708" cy="2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774" name="Group 123"/>
          <p:cNvGrpSpPr>
            <a:grpSpLocks/>
          </p:cNvGrpSpPr>
          <p:nvPr/>
        </p:nvGrpSpPr>
        <p:grpSpPr bwMode="auto">
          <a:xfrm>
            <a:off x="1681265" y="3330575"/>
            <a:ext cx="2568575" cy="1158875"/>
            <a:chOff x="528" y="1328"/>
            <a:chExt cx="1618" cy="730"/>
          </a:xfrm>
        </p:grpSpPr>
        <p:sp>
          <p:nvSpPr>
            <p:cNvPr id="32800" name="tower"/>
            <p:cNvSpPr>
              <a:spLocks noEditPoints="1" noChangeArrowheads="1"/>
            </p:cNvSpPr>
            <p:nvPr/>
          </p:nvSpPr>
          <p:spPr bwMode="auto">
            <a:xfrm>
              <a:off x="852" y="1472"/>
              <a:ext cx="156" cy="3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15 w 21600"/>
                <a:gd name="T31" fmla="*/ 22542 h 21600"/>
                <a:gd name="T32" fmla="*/ 21462 w 21600"/>
                <a:gd name="T33" fmla="*/ 26972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AutoShape 125"/>
            <p:cNvSpPr>
              <a:spLocks noChangeArrowheads="1"/>
            </p:cNvSpPr>
            <p:nvPr/>
          </p:nvSpPr>
          <p:spPr bwMode="auto">
            <a:xfrm>
              <a:off x="528" y="1472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02" name="AutoShape 126"/>
            <p:cNvSpPr>
              <a:spLocks noChangeArrowheads="1"/>
            </p:cNvSpPr>
            <p:nvPr/>
          </p:nvSpPr>
          <p:spPr bwMode="auto">
            <a:xfrm>
              <a:off x="528" y="1696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03" name="AutoShape 127"/>
            <p:cNvSpPr>
              <a:spLocks noChangeArrowheads="1"/>
            </p:cNvSpPr>
            <p:nvPr/>
          </p:nvSpPr>
          <p:spPr bwMode="auto">
            <a:xfrm>
              <a:off x="679" y="1830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04" name="AutoShape 128"/>
            <p:cNvSpPr>
              <a:spLocks noChangeArrowheads="1"/>
            </p:cNvSpPr>
            <p:nvPr/>
          </p:nvSpPr>
          <p:spPr bwMode="auto">
            <a:xfrm>
              <a:off x="679" y="1360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cxnSp>
          <p:nvCxnSpPr>
            <p:cNvPr id="32805" name="AutoShape 129"/>
            <p:cNvCxnSpPr>
              <a:cxnSpLocks noChangeShapeType="1"/>
              <a:stCxn id="32800" idx="9"/>
              <a:endCxn id="32801" idx="4"/>
            </p:cNvCxnSpPr>
            <p:nvPr/>
          </p:nvCxnSpPr>
          <p:spPr bwMode="auto">
            <a:xfrm flipH="1" flipV="1">
              <a:off x="658" y="1573"/>
              <a:ext cx="194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6" name="AutoShape 130"/>
            <p:cNvCxnSpPr>
              <a:cxnSpLocks noChangeShapeType="1"/>
              <a:stCxn id="32800" idx="9"/>
              <a:endCxn id="32802" idx="4"/>
            </p:cNvCxnSpPr>
            <p:nvPr/>
          </p:nvCxnSpPr>
          <p:spPr bwMode="auto">
            <a:xfrm flipH="1">
              <a:off x="658" y="1680"/>
              <a:ext cx="194" cy="1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07" name="Line 131"/>
            <p:cNvSpPr>
              <a:spLocks noChangeShapeType="1"/>
            </p:cNvSpPr>
            <p:nvPr/>
          </p:nvSpPr>
          <p:spPr bwMode="auto">
            <a:xfrm flipH="1" flipV="1">
              <a:off x="744" y="1472"/>
              <a:ext cx="108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Line 132"/>
            <p:cNvSpPr>
              <a:spLocks noChangeShapeType="1"/>
            </p:cNvSpPr>
            <p:nvPr/>
          </p:nvSpPr>
          <p:spPr bwMode="auto">
            <a:xfrm flipH="1">
              <a:off x="766" y="1674"/>
              <a:ext cx="86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tower"/>
            <p:cNvSpPr>
              <a:spLocks noEditPoints="1" noChangeArrowheads="1"/>
            </p:cNvSpPr>
            <p:nvPr/>
          </p:nvSpPr>
          <p:spPr bwMode="auto">
            <a:xfrm>
              <a:off x="1716" y="1472"/>
              <a:ext cx="156" cy="3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15 w 21600"/>
                <a:gd name="T31" fmla="*/ 22542 h 21600"/>
                <a:gd name="T32" fmla="*/ 21462 w 21600"/>
                <a:gd name="T33" fmla="*/ 26972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AutoShape 134"/>
            <p:cNvSpPr>
              <a:spLocks noChangeArrowheads="1"/>
            </p:cNvSpPr>
            <p:nvPr/>
          </p:nvSpPr>
          <p:spPr bwMode="auto">
            <a:xfrm>
              <a:off x="2016" y="1472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11" name="AutoShape 135"/>
            <p:cNvSpPr>
              <a:spLocks noChangeArrowheads="1"/>
            </p:cNvSpPr>
            <p:nvPr/>
          </p:nvSpPr>
          <p:spPr bwMode="auto">
            <a:xfrm>
              <a:off x="2016" y="1664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12" name="AutoShape 136"/>
            <p:cNvSpPr>
              <a:spLocks noChangeArrowheads="1"/>
            </p:cNvSpPr>
            <p:nvPr/>
          </p:nvSpPr>
          <p:spPr bwMode="auto">
            <a:xfrm>
              <a:off x="1920" y="1856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813" name="AutoShape 137"/>
            <p:cNvSpPr>
              <a:spLocks noChangeArrowheads="1"/>
            </p:cNvSpPr>
            <p:nvPr/>
          </p:nvSpPr>
          <p:spPr bwMode="auto">
            <a:xfrm>
              <a:off x="1872" y="1328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cxnSp>
          <p:nvCxnSpPr>
            <p:cNvPr id="32814" name="AutoShape 138"/>
            <p:cNvCxnSpPr>
              <a:cxnSpLocks noChangeShapeType="1"/>
              <a:stCxn id="32809" idx="4"/>
              <a:endCxn id="32810" idx="2"/>
            </p:cNvCxnSpPr>
            <p:nvPr/>
          </p:nvCxnSpPr>
          <p:spPr bwMode="auto">
            <a:xfrm flipV="1">
              <a:off x="1872" y="1573"/>
              <a:ext cx="144" cy="1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15" name="AutoShape 139"/>
            <p:cNvCxnSpPr>
              <a:cxnSpLocks noChangeShapeType="1"/>
              <a:stCxn id="32809" idx="4"/>
              <a:endCxn id="32811" idx="2"/>
            </p:cNvCxnSpPr>
            <p:nvPr/>
          </p:nvCxnSpPr>
          <p:spPr bwMode="auto">
            <a:xfrm>
              <a:off x="1872" y="1682"/>
              <a:ext cx="144" cy="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6" name="Line 140"/>
            <p:cNvSpPr>
              <a:spLocks noChangeShapeType="1"/>
            </p:cNvSpPr>
            <p:nvPr/>
          </p:nvSpPr>
          <p:spPr bwMode="auto">
            <a:xfrm flipV="1">
              <a:off x="1872" y="1424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141"/>
            <p:cNvSpPr>
              <a:spLocks noChangeShapeType="1"/>
            </p:cNvSpPr>
            <p:nvPr/>
          </p:nvSpPr>
          <p:spPr bwMode="auto">
            <a:xfrm>
              <a:off x="1872" y="16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2818" name="AutoShape 142"/>
            <p:cNvCxnSpPr>
              <a:cxnSpLocks noChangeShapeType="1"/>
              <a:stCxn id="32800" idx="4"/>
              <a:endCxn id="32809" idx="9"/>
            </p:cNvCxnSpPr>
            <p:nvPr/>
          </p:nvCxnSpPr>
          <p:spPr bwMode="auto">
            <a:xfrm flipV="1">
              <a:off x="1008" y="1680"/>
              <a:ext cx="708" cy="2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775" name="Group 143"/>
          <p:cNvGrpSpPr>
            <a:grpSpLocks/>
          </p:cNvGrpSpPr>
          <p:nvPr/>
        </p:nvGrpSpPr>
        <p:grpSpPr bwMode="auto">
          <a:xfrm>
            <a:off x="1681265" y="5083175"/>
            <a:ext cx="2568575" cy="1158875"/>
            <a:chOff x="528" y="1328"/>
            <a:chExt cx="1618" cy="730"/>
          </a:xfrm>
        </p:grpSpPr>
        <p:sp>
          <p:nvSpPr>
            <p:cNvPr id="32781" name="tower"/>
            <p:cNvSpPr>
              <a:spLocks noEditPoints="1" noChangeArrowheads="1"/>
            </p:cNvSpPr>
            <p:nvPr/>
          </p:nvSpPr>
          <p:spPr bwMode="auto">
            <a:xfrm>
              <a:off x="852" y="1472"/>
              <a:ext cx="156" cy="3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15 w 21600"/>
                <a:gd name="T31" fmla="*/ 22542 h 21600"/>
                <a:gd name="T32" fmla="*/ 21462 w 21600"/>
                <a:gd name="T33" fmla="*/ 26972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AutoShape 145"/>
            <p:cNvSpPr>
              <a:spLocks noChangeArrowheads="1"/>
            </p:cNvSpPr>
            <p:nvPr/>
          </p:nvSpPr>
          <p:spPr bwMode="auto">
            <a:xfrm>
              <a:off x="528" y="1472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783" name="AutoShape 146"/>
            <p:cNvSpPr>
              <a:spLocks noChangeArrowheads="1"/>
            </p:cNvSpPr>
            <p:nvPr/>
          </p:nvSpPr>
          <p:spPr bwMode="auto">
            <a:xfrm>
              <a:off x="528" y="1696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784" name="AutoShape 147"/>
            <p:cNvSpPr>
              <a:spLocks noChangeArrowheads="1"/>
            </p:cNvSpPr>
            <p:nvPr/>
          </p:nvSpPr>
          <p:spPr bwMode="auto">
            <a:xfrm>
              <a:off x="679" y="1830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785" name="AutoShape 148"/>
            <p:cNvSpPr>
              <a:spLocks noChangeArrowheads="1"/>
            </p:cNvSpPr>
            <p:nvPr/>
          </p:nvSpPr>
          <p:spPr bwMode="auto">
            <a:xfrm>
              <a:off x="679" y="1360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cxnSp>
          <p:nvCxnSpPr>
            <p:cNvPr id="32786" name="AutoShape 149"/>
            <p:cNvCxnSpPr>
              <a:cxnSpLocks noChangeShapeType="1"/>
              <a:stCxn id="32781" idx="9"/>
              <a:endCxn id="32782" idx="4"/>
            </p:cNvCxnSpPr>
            <p:nvPr/>
          </p:nvCxnSpPr>
          <p:spPr bwMode="auto">
            <a:xfrm flipH="1" flipV="1">
              <a:off x="658" y="1573"/>
              <a:ext cx="194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7" name="AutoShape 150"/>
            <p:cNvCxnSpPr>
              <a:cxnSpLocks noChangeShapeType="1"/>
              <a:stCxn id="32781" idx="9"/>
              <a:endCxn id="32783" idx="4"/>
            </p:cNvCxnSpPr>
            <p:nvPr/>
          </p:nvCxnSpPr>
          <p:spPr bwMode="auto">
            <a:xfrm flipH="1">
              <a:off x="658" y="1680"/>
              <a:ext cx="194" cy="1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8" name="Line 151"/>
            <p:cNvSpPr>
              <a:spLocks noChangeShapeType="1"/>
            </p:cNvSpPr>
            <p:nvPr/>
          </p:nvSpPr>
          <p:spPr bwMode="auto">
            <a:xfrm flipH="1" flipV="1">
              <a:off x="744" y="1472"/>
              <a:ext cx="108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152"/>
            <p:cNvSpPr>
              <a:spLocks noChangeShapeType="1"/>
            </p:cNvSpPr>
            <p:nvPr/>
          </p:nvSpPr>
          <p:spPr bwMode="auto">
            <a:xfrm flipH="1">
              <a:off x="766" y="1674"/>
              <a:ext cx="86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tower"/>
            <p:cNvSpPr>
              <a:spLocks noEditPoints="1" noChangeArrowheads="1"/>
            </p:cNvSpPr>
            <p:nvPr/>
          </p:nvSpPr>
          <p:spPr bwMode="auto">
            <a:xfrm>
              <a:off x="1716" y="1472"/>
              <a:ext cx="156" cy="3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15 w 21600"/>
                <a:gd name="T31" fmla="*/ 22542 h 21600"/>
                <a:gd name="T32" fmla="*/ 21462 w 21600"/>
                <a:gd name="T33" fmla="*/ 26972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AutoShape 154"/>
            <p:cNvSpPr>
              <a:spLocks noChangeArrowheads="1"/>
            </p:cNvSpPr>
            <p:nvPr/>
          </p:nvSpPr>
          <p:spPr bwMode="auto">
            <a:xfrm>
              <a:off x="2016" y="1472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792" name="AutoShape 155"/>
            <p:cNvSpPr>
              <a:spLocks noChangeArrowheads="1"/>
            </p:cNvSpPr>
            <p:nvPr/>
          </p:nvSpPr>
          <p:spPr bwMode="auto">
            <a:xfrm>
              <a:off x="2016" y="1664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793" name="AutoShape 156"/>
            <p:cNvSpPr>
              <a:spLocks noChangeArrowheads="1"/>
            </p:cNvSpPr>
            <p:nvPr/>
          </p:nvSpPr>
          <p:spPr bwMode="auto">
            <a:xfrm>
              <a:off x="1920" y="1856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sp>
          <p:nvSpPr>
            <p:cNvPr id="32794" name="AutoShape 157"/>
            <p:cNvSpPr>
              <a:spLocks noChangeArrowheads="1"/>
            </p:cNvSpPr>
            <p:nvPr/>
          </p:nvSpPr>
          <p:spPr bwMode="auto">
            <a:xfrm>
              <a:off x="1872" y="1328"/>
              <a:ext cx="130" cy="202"/>
            </a:xfrm>
            <a:prstGeom prst="can">
              <a:avLst>
                <a:gd name="adj" fmla="val 388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Gill Sans MT" charset="0"/>
              </a:endParaRPr>
            </a:p>
          </p:txBody>
        </p:sp>
        <p:cxnSp>
          <p:nvCxnSpPr>
            <p:cNvPr id="32795" name="AutoShape 158"/>
            <p:cNvCxnSpPr>
              <a:cxnSpLocks noChangeShapeType="1"/>
              <a:stCxn id="32790" idx="4"/>
              <a:endCxn id="32791" idx="2"/>
            </p:cNvCxnSpPr>
            <p:nvPr/>
          </p:nvCxnSpPr>
          <p:spPr bwMode="auto">
            <a:xfrm flipV="1">
              <a:off x="1872" y="1573"/>
              <a:ext cx="144" cy="1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6" name="AutoShape 159"/>
            <p:cNvCxnSpPr>
              <a:cxnSpLocks noChangeShapeType="1"/>
              <a:stCxn id="32790" idx="4"/>
              <a:endCxn id="32792" idx="2"/>
            </p:cNvCxnSpPr>
            <p:nvPr/>
          </p:nvCxnSpPr>
          <p:spPr bwMode="auto">
            <a:xfrm>
              <a:off x="1872" y="1682"/>
              <a:ext cx="144" cy="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97" name="Line 160"/>
            <p:cNvSpPr>
              <a:spLocks noChangeShapeType="1"/>
            </p:cNvSpPr>
            <p:nvPr/>
          </p:nvSpPr>
          <p:spPr bwMode="auto">
            <a:xfrm flipV="1">
              <a:off x="1872" y="1424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161"/>
            <p:cNvSpPr>
              <a:spLocks noChangeShapeType="1"/>
            </p:cNvSpPr>
            <p:nvPr/>
          </p:nvSpPr>
          <p:spPr bwMode="auto">
            <a:xfrm>
              <a:off x="1872" y="16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2799" name="AutoShape 162"/>
            <p:cNvCxnSpPr>
              <a:cxnSpLocks noChangeShapeType="1"/>
              <a:stCxn id="32781" idx="4"/>
              <a:endCxn id="32790" idx="9"/>
            </p:cNvCxnSpPr>
            <p:nvPr/>
          </p:nvCxnSpPr>
          <p:spPr bwMode="auto">
            <a:xfrm flipV="1">
              <a:off x="1008" y="1680"/>
              <a:ext cx="708" cy="2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76" name="Text Box 164"/>
          <p:cNvSpPr txBox="1">
            <a:spLocks noChangeArrowheads="1"/>
          </p:cNvSpPr>
          <p:nvPr/>
        </p:nvSpPr>
        <p:spPr bwMode="auto">
          <a:xfrm>
            <a:off x="2824264" y="4244975"/>
            <a:ext cx="282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>
                <a:latin typeface="Gill Sans MT" charset="0"/>
                <a:ea typeface="굴림" charset="-127"/>
              </a:rPr>
              <a:t>:</a:t>
            </a:r>
          </a:p>
          <a:p>
            <a:pPr eaLnBrk="1" hangingPunct="1"/>
            <a:r>
              <a:rPr lang="en-US" altLang="ko-KR" sz="2800" b="1">
                <a:latin typeface="Gill Sans MT" charset="0"/>
                <a:ea typeface="굴림" charset="-127"/>
              </a:rPr>
              <a:t>:</a:t>
            </a:r>
          </a:p>
        </p:txBody>
      </p:sp>
      <p:sp>
        <p:nvSpPr>
          <p:cNvPr id="32777" name="AutoShape 165"/>
          <p:cNvSpPr>
            <a:spLocks noChangeArrowheads="1"/>
          </p:cNvSpPr>
          <p:nvPr/>
        </p:nvSpPr>
        <p:spPr bwMode="auto">
          <a:xfrm>
            <a:off x="1528864" y="1882774"/>
            <a:ext cx="1066800" cy="44958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32778" name="AutoShape 166"/>
          <p:cNvSpPr>
            <a:spLocks noChangeArrowheads="1"/>
          </p:cNvSpPr>
          <p:nvPr/>
        </p:nvSpPr>
        <p:spPr bwMode="auto">
          <a:xfrm>
            <a:off x="3357664" y="1882774"/>
            <a:ext cx="1066800" cy="44958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Gill Sans MT" charset="0"/>
            </a:endParaRPr>
          </a:p>
        </p:txBody>
      </p:sp>
      <p:sp>
        <p:nvSpPr>
          <p:cNvPr id="32779" name="Text Box 167"/>
          <p:cNvSpPr txBox="1">
            <a:spLocks noChangeArrowheads="1"/>
          </p:cNvSpPr>
          <p:nvPr/>
        </p:nvSpPr>
        <p:spPr bwMode="auto">
          <a:xfrm>
            <a:off x="1528864" y="1425574"/>
            <a:ext cx="4010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>
                <a:solidFill>
                  <a:srgbClr val="0000FF"/>
                </a:solidFill>
                <a:latin typeface="Gill Sans MT" charset="0"/>
                <a:ea typeface="굴림" charset="-127"/>
              </a:rPr>
              <a:t>S</a:t>
            </a:r>
          </a:p>
        </p:txBody>
      </p:sp>
      <p:sp>
        <p:nvSpPr>
          <p:cNvPr id="32780" name="Text Box 168"/>
          <p:cNvSpPr txBox="1">
            <a:spLocks noChangeArrowheads="1"/>
          </p:cNvSpPr>
          <p:nvPr/>
        </p:nvSpPr>
        <p:spPr bwMode="auto">
          <a:xfrm>
            <a:off x="3357664" y="1425574"/>
            <a:ext cx="473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800" b="1">
                <a:solidFill>
                  <a:srgbClr val="0000FF"/>
                </a:solidFill>
                <a:latin typeface="Gill Sans MT" charset="0"/>
                <a:ea typeface="굴림" charset="-127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0763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924</Words>
  <Application>Microsoft Macintosh PowerPoint</Application>
  <PresentationFormat>Widescreen</PresentationFormat>
  <Paragraphs>209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Gill Sans MT</vt:lpstr>
      <vt:lpstr>Symbol</vt:lpstr>
      <vt:lpstr>Times New Roman</vt:lpstr>
      <vt:lpstr>Office Theme</vt:lpstr>
      <vt:lpstr>CS246: Search-Engine Scale</vt:lpstr>
      <vt:lpstr>Search Engine: High-Level Architecture</vt:lpstr>
      <vt:lpstr>General Architecture</vt:lpstr>
      <vt:lpstr>Scale of Web Search</vt:lpstr>
      <vt:lpstr>Other Relevant Statistics</vt:lpstr>
      <vt:lpstr>Size of Dataset</vt:lpstr>
      <vt:lpstr>Impact of Data Size on Web Crawling</vt:lpstr>
      <vt:lpstr>Impact of Data Size on Indexing</vt:lpstr>
      <vt:lpstr>Simplified Indexing Model</vt:lpstr>
      <vt:lpstr>Data Flow</vt:lpstr>
      <vt:lpstr>Data Flow</vt:lpstr>
      <vt:lpstr>Errors from Disk</vt:lpstr>
      <vt:lpstr>Errors from Memory</vt:lpstr>
      <vt:lpstr>Errors from Network</vt:lpstr>
      <vt:lpstr>Impact of Data Size on Data Corruption (1)</vt:lpstr>
      <vt:lpstr>Impact of Data Size on Data Corruption (2)</vt:lpstr>
      <vt:lpstr>Scale of Query Processing</vt:lpstr>
      <vt:lpstr>Scale of Query Processing</vt:lpstr>
      <vt:lpstr>Impact of Data Size on System Reliability</vt:lpstr>
      <vt:lpstr>Hardware at Google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Search-Engine Scale</dc:title>
  <dc:creator>Junghoo Cho</dc:creator>
  <cp:lastModifiedBy>Junghoo Cho</cp:lastModifiedBy>
  <cp:revision>20</cp:revision>
  <dcterms:created xsi:type="dcterms:W3CDTF">2017-10-04T22:33:12Z</dcterms:created>
  <dcterms:modified xsi:type="dcterms:W3CDTF">2019-01-15T03:17:10Z</dcterms:modified>
</cp:coreProperties>
</file>